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3" r:id="rId7"/>
    <p:sldId id="261" r:id="rId8"/>
    <p:sldId id="262" r:id="rId9"/>
    <p:sldId id="264" r:id="rId10"/>
    <p:sldId id="265" r:id="rId11"/>
  </p:sldIdLst>
  <p:sldSz cx="14630400" cy="8229600"/>
  <p:notesSz cx="8229600" cy="14630400"/>
  <p:embeddedFontLst>
    <p:embeddedFont>
      <p:font typeface="Nirmala UI" panose="020B0502040204020203" pitchFamily="34" charset="0"/>
      <p:regular r:id="rId13"/>
      <p:bold r:id="rId14"/>
    </p:embeddedFont>
    <p:embeddedFont>
      <p:font typeface="Red Hat Text"/>
      <p:regular r:id="rId15"/>
    </p:embeddedFont>
    <p:embeddedFont>
      <p:font typeface="Roboto Bold" panose="02000000000000000000" pitchFamily="2" charset="0"/>
      <p:bold r:id="rId16"/>
    </p:embeddedFont>
    <p:embeddedFont>
      <p:font typeface="Roboto Light" panose="02000000000000000000" pitchFamily="2"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50" d="100"/>
          <a:sy n="50" d="100"/>
        </p:scale>
        <p:origin x="87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3083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6273324" y="520700"/>
            <a:ext cx="7468553" cy="1408033"/>
          </a:xfrm>
          <a:prstGeom prst="rect">
            <a:avLst/>
          </a:prstGeom>
          <a:noFill/>
          <a:ln/>
        </p:spPr>
        <p:txBody>
          <a:bodyPr wrap="square" lIns="0" tIns="0" rIns="0" bIns="0" rtlCol="0" anchor="t"/>
          <a:lstStyle/>
          <a:p>
            <a:pPr marL="0" indent="0">
              <a:lnSpc>
                <a:spcPts val="5500"/>
              </a:lnSpc>
              <a:buNone/>
            </a:pPr>
            <a:r>
              <a:rPr lang="en-US" sz="4400" b="1" i="1" dirty="0">
                <a:solidFill>
                  <a:srgbClr val="1F1E1E"/>
                </a:solidFill>
                <a:latin typeface="Red Hat Text" pitchFamily="34" charset="0"/>
                <a:ea typeface="Red Hat Text" pitchFamily="34" charset="-122"/>
                <a:cs typeface="Red Hat Text" pitchFamily="34" charset="-120"/>
              </a:rPr>
              <a:t>Data Analysis of Retail Sales CSV File in Python</a:t>
            </a:r>
            <a:endParaRPr lang="en-US" sz="4400" b="1" i="1" dirty="0"/>
          </a:p>
        </p:txBody>
      </p:sp>
      <p:sp>
        <p:nvSpPr>
          <p:cNvPr id="4" name="Text 1"/>
          <p:cNvSpPr/>
          <p:nvPr/>
        </p:nvSpPr>
        <p:spPr>
          <a:xfrm>
            <a:off x="6400324" y="2095500"/>
            <a:ext cx="7468553" cy="2298144"/>
          </a:xfrm>
          <a:prstGeom prst="rect">
            <a:avLst/>
          </a:prstGeom>
          <a:noFill/>
          <a:ln/>
        </p:spPr>
        <p:txBody>
          <a:bodyPr wrap="square" lIns="0" tIns="0" rIns="0" bIns="0" rtlCol="0" anchor="t"/>
          <a:lstStyle/>
          <a:p>
            <a:pPr marL="0" indent="0">
              <a:lnSpc>
                <a:spcPts val="3000"/>
              </a:lnSpc>
              <a:buNone/>
            </a:pPr>
            <a:r>
              <a:rPr lang="en-US" sz="2000" dirty="0">
                <a:solidFill>
                  <a:srgbClr val="3B3535"/>
                </a:solidFill>
                <a:latin typeface="Nirmala UI" panose="020B0502040204020203" pitchFamily="34" charset="0"/>
                <a:ea typeface="Nirmala UI" panose="020B0502040204020203" pitchFamily="34" charset="0"/>
                <a:cs typeface="Nirmala UI" panose="020B0502040204020203" pitchFamily="34" charset="0"/>
              </a:rPr>
              <a:t>In this presentation, we will explore how to leverage the power of Python to analyze a retail sales CSV file. We'll cover the key steps involved, from importing the data to generating insightful visualizations. By the end, you'll understand the benefits of using data analysis to improve business performance and drive strategic decisions within your industry.</a:t>
            </a:r>
            <a:endParaRPr lang="en-US" sz="2000" dirty="0">
              <a:latin typeface="Nirmala UI" panose="020B0502040204020203" pitchFamily="34" charset="0"/>
              <a:ea typeface="Nirmala UI" panose="020B0502040204020203" pitchFamily="34" charset="0"/>
              <a:cs typeface="Nirmala UI" panose="020B0502040204020203" pitchFamily="34" charset="0"/>
            </a:endParaRPr>
          </a:p>
        </p:txBody>
      </p:sp>
      <p:sp>
        <p:nvSpPr>
          <p:cNvPr id="5" name="Shape 2"/>
          <p:cNvSpPr/>
          <p:nvPr/>
        </p:nvSpPr>
        <p:spPr>
          <a:xfrm>
            <a:off x="837724" y="6090404"/>
            <a:ext cx="382905" cy="382905"/>
          </a:xfrm>
          <a:prstGeom prst="roundRect">
            <a:avLst>
              <a:gd name="adj" fmla="val 23878209"/>
            </a:avLst>
          </a:prstGeom>
          <a:noFill/>
          <a:ln w="7620">
            <a:solidFill>
              <a:srgbClr val="FFFFFF"/>
            </a:solidFill>
            <a:prstDash val="solid"/>
          </a:ln>
        </p:spPr>
      </p:sp>
      <p:sp>
        <p:nvSpPr>
          <p:cNvPr id="7" name="Text 3"/>
          <p:cNvSpPr/>
          <p:nvPr/>
        </p:nvSpPr>
        <p:spPr>
          <a:xfrm>
            <a:off x="6400324" y="5165724"/>
            <a:ext cx="8153875" cy="2624138"/>
          </a:xfrm>
          <a:prstGeom prst="rect">
            <a:avLst/>
          </a:prstGeom>
          <a:noFill/>
          <a:ln/>
        </p:spPr>
        <p:txBody>
          <a:bodyPr wrap="none" lIns="0" tIns="0" rIns="0" bIns="0" rtlCol="0" anchor="t"/>
          <a:lstStyle/>
          <a:p>
            <a:pPr marL="0" indent="0" algn="l">
              <a:lnSpc>
                <a:spcPts val="3250"/>
              </a:lnSpc>
              <a:buNone/>
            </a:pPr>
            <a:r>
              <a:rPr lang="en-US" sz="2800" b="1" dirty="0">
                <a:solidFill>
                  <a:srgbClr val="3B3535"/>
                </a:solidFill>
                <a:ea typeface="Nirmala UI" panose="020B0502040204020203" pitchFamily="34" charset="0"/>
                <a:cs typeface="Nirmala UI" panose="020B0502040204020203" pitchFamily="34" charset="0"/>
              </a:rPr>
              <a:t>Submitted by -                                        Submitted to :-</a:t>
            </a:r>
          </a:p>
          <a:p>
            <a:pPr marL="0" indent="0" algn="l">
              <a:lnSpc>
                <a:spcPts val="3250"/>
              </a:lnSpc>
              <a:buNone/>
            </a:pPr>
            <a:r>
              <a:rPr lang="en-US" sz="2350" dirty="0">
                <a:solidFill>
                  <a:srgbClr val="3B3535"/>
                </a:solidFill>
                <a:ea typeface="Nirmala UI" panose="020B0502040204020203" pitchFamily="34" charset="0"/>
                <a:cs typeface="Nirmala UI" panose="020B0502040204020203" pitchFamily="34" charset="0"/>
              </a:rPr>
              <a:t>ADITYA RAJ                                                              Teja </a:t>
            </a:r>
            <a:r>
              <a:rPr lang="en-US" sz="2350" dirty="0" err="1">
                <a:solidFill>
                  <a:srgbClr val="3B3535"/>
                </a:solidFill>
                <a:ea typeface="Nirmala UI" panose="020B0502040204020203" pitchFamily="34" charset="0"/>
                <a:cs typeface="Nirmala UI" panose="020B0502040204020203" pitchFamily="34" charset="0"/>
              </a:rPr>
              <a:t>Ranganath</a:t>
            </a:r>
            <a:endParaRPr lang="en-US" sz="2350" dirty="0">
              <a:solidFill>
                <a:srgbClr val="3B3535"/>
              </a:solidFill>
              <a:ea typeface="Nirmala UI" panose="020B0502040204020203" pitchFamily="34" charset="0"/>
              <a:cs typeface="Nirmala UI" panose="020B0502040204020203" pitchFamily="34" charset="0"/>
            </a:endParaRPr>
          </a:p>
          <a:p>
            <a:pPr marL="0" indent="0" algn="l">
              <a:lnSpc>
                <a:spcPts val="3250"/>
              </a:lnSpc>
              <a:buNone/>
            </a:pPr>
            <a:r>
              <a:rPr lang="en-US" sz="2350" dirty="0">
                <a:solidFill>
                  <a:srgbClr val="3B3535"/>
                </a:solidFill>
                <a:ea typeface="Nirmala UI" panose="020B0502040204020203" pitchFamily="34" charset="0"/>
                <a:cs typeface="Nirmala UI" panose="020B0502040204020203" pitchFamily="34" charset="0"/>
              </a:rPr>
              <a:t>ID :- BCS2023014                                                    DCS Mentor</a:t>
            </a:r>
          </a:p>
          <a:p>
            <a:pPr marL="0" indent="0" algn="l">
              <a:lnSpc>
                <a:spcPts val="3250"/>
              </a:lnSpc>
              <a:buNone/>
            </a:pPr>
            <a:r>
              <a:rPr lang="en-US" sz="2350" dirty="0">
                <a:solidFill>
                  <a:srgbClr val="3B3535"/>
                </a:solidFill>
                <a:ea typeface="Nirmala UI" panose="020B0502040204020203" pitchFamily="34" charset="0"/>
                <a:cs typeface="Nirmala UI" panose="020B0502040204020203" pitchFamily="34" charset="0"/>
              </a:rPr>
              <a:t>Roll no :- 2310303018                                            </a:t>
            </a:r>
            <a:r>
              <a:rPr lang="en-US" sz="2350" dirty="0" err="1">
                <a:solidFill>
                  <a:srgbClr val="3B3535"/>
                </a:solidFill>
                <a:ea typeface="Nirmala UI" panose="020B0502040204020203" pitchFamily="34" charset="0"/>
                <a:cs typeface="Nirmala UI" panose="020B0502040204020203" pitchFamily="34" charset="0"/>
              </a:rPr>
              <a:t>Invertis</a:t>
            </a:r>
            <a:r>
              <a:rPr lang="en-US" sz="2350" dirty="0">
                <a:solidFill>
                  <a:srgbClr val="3B3535"/>
                </a:solidFill>
                <a:ea typeface="Nirmala UI" panose="020B0502040204020203" pitchFamily="34" charset="0"/>
                <a:cs typeface="Nirmala UI" panose="020B0502040204020203" pitchFamily="34" charset="0"/>
              </a:rPr>
              <a:t> University</a:t>
            </a:r>
          </a:p>
          <a:p>
            <a:pPr marL="0" indent="0" algn="l">
              <a:lnSpc>
                <a:spcPts val="3250"/>
              </a:lnSpc>
              <a:buNone/>
            </a:pPr>
            <a:r>
              <a:rPr lang="en-US" sz="2350" dirty="0" err="1">
                <a:solidFill>
                  <a:srgbClr val="3B3535"/>
                </a:solidFill>
                <a:ea typeface="Nirmala UI" panose="020B0502040204020203" pitchFamily="34" charset="0"/>
                <a:cs typeface="Nirmala UI" panose="020B0502040204020203" pitchFamily="34" charset="0"/>
              </a:rPr>
              <a:t>B.Tech</a:t>
            </a:r>
            <a:r>
              <a:rPr lang="en-US" sz="2350" dirty="0">
                <a:solidFill>
                  <a:srgbClr val="3B3535"/>
                </a:solidFill>
                <a:ea typeface="Nirmala UI" panose="020B0502040204020203" pitchFamily="34" charset="0"/>
                <a:cs typeface="Nirmala UI" panose="020B0502040204020203" pitchFamily="34" charset="0"/>
              </a:rPr>
              <a:t> (CSE)  (III SEM)                                             Bareilly</a:t>
            </a:r>
          </a:p>
          <a:p>
            <a:pPr marL="0" indent="0" algn="l">
              <a:lnSpc>
                <a:spcPts val="3250"/>
              </a:lnSpc>
              <a:buNone/>
            </a:pPr>
            <a:r>
              <a:rPr lang="en-US" sz="2350" dirty="0">
                <a:solidFill>
                  <a:srgbClr val="3B3535"/>
                </a:solidFill>
                <a:ea typeface="Nirmala UI" panose="020B0502040204020203" pitchFamily="34" charset="0"/>
                <a:cs typeface="Nirmala UI" panose="020B0502040204020203" pitchFamily="34" charset="0"/>
              </a:rPr>
              <a:t>Section :- C</a:t>
            </a:r>
          </a:p>
          <a:p>
            <a:pPr marL="0" indent="0" algn="l">
              <a:lnSpc>
                <a:spcPts val="3250"/>
              </a:lnSpc>
              <a:buNone/>
            </a:pPr>
            <a:endParaRPr lang="en-US" sz="2350" b="1" dirty="0">
              <a:solidFill>
                <a:srgbClr val="3B3535"/>
              </a:solidFill>
              <a:latin typeface="Roboto Bold" pitchFamily="34" charset="0"/>
              <a:ea typeface="Roboto Bold" pitchFamily="34" charset="-122"/>
              <a:cs typeface="Roboto Bold" pitchFamily="34" charset="-120"/>
            </a:endParaRPr>
          </a:p>
          <a:p>
            <a:pPr marL="0" indent="0" algn="l">
              <a:lnSpc>
                <a:spcPts val="3250"/>
              </a:lnSpc>
              <a:buNone/>
            </a:pPr>
            <a:endParaRPr lang="en-US" sz="2350" dirty="0"/>
          </a:p>
        </p:txBody>
      </p:sp>
      <p:pic>
        <p:nvPicPr>
          <p:cNvPr id="42" name="Picture 41">
            <a:extLst>
              <a:ext uri="{FF2B5EF4-FFF2-40B4-BE49-F238E27FC236}">
                <a16:creationId xmlns:a16="http://schemas.microsoft.com/office/drawing/2014/main" id="{2904B3BB-AADA-AA25-611E-7CE100C86458}"/>
              </a:ext>
            </a:extLst>
          </p:cNvPr>
          <p:cNvPicPr>
            <a:picLocks noChangeAspect="1"/>
          </p:cNvPicPr>
          <p:nvPr/>
        </p:nvPicPr>
        <p:blipFill>
          <a:blip r:embed="rId3"/>
          <a:stretch>
            <a:fillRect/>
          </a:stretch>
        </p:blipFill>
        <p:spPr>
          <a:xfrm>
            <a:off x="12357099" y="7198134"/>
            <a:ext cx="2229118" cy="949031"/>
          </a:xfrm>
          <a:prstGeom prst="rect">
            <a:avLst/>
          </a:prstGeom>
        </p:spPr>
      </p:pic>
      <p:pic>
        <p:nvPicPr>
          <p:cNvPr id="44" name="Picture 43">
            <a:extLst>
              <a:ext uri="{FF2B5EF4-FFF2-40B4-BE49-F238E27FC236}">
                <a16:creationId xmlns:a16="http://schemas.microsoft.com/office/drawing/2014/main" id="{F9F14476-A252-FFC0-4547-5F33806B69C7}"/>
              </a:ext>
            </a:extLst>
          </p:cNvPr>
          <p:cNvPicPr>
            <a:picLocks noChangeAspect="1"/>
          </p:cNvPicPr>
          <p:nvPr/>
        </p:nvPicPr>
        <p:blipFill>
          <a:blip r:embed="rId4"/>
          <a:stretch>
            <a:fillRect/>
          </a:stretch>
        </p:blipFill>
        <p:spPr>
          <a:xfrm rot="16200000">
            <a:off x="-1220179" y="1206499"/>
            <a:ext cx="8229600" cy="5816602"/>
          </a:xfrm>
          <a:prstGeom prst="rect">
            <a:avLst/>
          </a:prstGeom>
        </p:spPr>
      </p:pic>
      <p:pic>
        <p:nvPicPr>
          <p:cNvPr id="50" name="Picture 49">
            <a:extLst>
              <a:ext uri="{FF2B5EF4-FFF2-40B4-BE49-F238E27FC236}">
                <a16:creationId xmlns:a16="http://schemas.microsoft.com/office/drawing/2014/main" id="{1D8CF3DA-8F8C-7F26-CAB8-5F033B81ACEE}"/>
              </a:ext>
            </a:extLst>
          </p:cNvPr>
          <p:cNvPicPr>
            <a:picLocks noChangeAspect="1"/>
          </p:cNvPicPr>
          <p:nvPr/>
        </p:nvPicPr>
        <p:blipFill>
          <a:blip r:embed="rId5"/>
          <a:stretch>
            <a:fillRect/>
          </a:stretch>
        </p:blipFill>
        <p:spPr>
          <a:xfrm>
            <a:off x="1285385" y="2095500"/>
            <a:ext cx="3218470" cy="321847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859637"/>
            <a:ext cx="5632490" cy="704017"/>
          </a:xfrm>
          <a:prstGeom prst="rect">
            <a:avLst/>
          </a:prstGeom>
          <a:noFill/>
          <a:ln/>
        </p:spPr>
        <p:txBody>
          <a:bodyPr wrap="none" lIns="0" tIns="0" rIns="0" bIns="0" rtlCol="0" anchor="t"/>
          <a:lstStyle/>
          <a:p>
            <a:pPr marL="0" indent="0">
              <a:lnSpc>
                <a:spcPts val="5500"/>
              </a:lnSpc>
              <a:buNone/>
            </a:pPr>
            <a:r>
              <a:rPr lang="en-US" sz="4400" b="1" i="1" dirty="0">
                <a:solidFill>
                  <a:srgbClr val="1F1E1E"/>
                </a:solidFill>
                <a:latin typeface="Red Hat Text" pitchFamily="34" charset="0"/>
                <a:ea typeface="Red Hat Text" pitchFamily="34" charset="-122"/>
                <a:cs typeface="Red Hat Text" pitchFamily="34" charset="-120"/>
              </a:rPr>
              <a:t>Conclusion</a:t>
            </a:r>
            <a:endParaRPr lang="en-US" sz="4400" b="1" i="1" dirty="0"/>
          </a:p>
        </p:txBody>
      </p:sp>
      <p:sp>
        <p:nvSpPr>
          <p:cNvPr id="4" name="Text 1"/>
          <p:cNvSpPr/>
          <p:nvPr/>
        </p:nvSpPr>
        <p:spPr>
          <a:xfrm>
            <a:off x="6324124" y="2922627"/>
            <a:ext cx="7468553" cy="3447217"/>
          </a:xfrm>
          <a:prstGeom prst="rect">
            <a:avLst/>
          </a:prstGeom>
          <a:noFill/>
          <a:ln/>
        </p:spPr>
        <p:txBody>
          <a:bodyPr wrap="square" lIns="0" tIns="0" rIns="0" bIns="0" rtlCol="0" anchor="t"/>
          <a:lstStyle/>
          <a:p>
            <a:pPr marL="0" indent="0">
              <a:lnSpc>
                <a:spcPts val="3000"/>
              </a:lnSpc>
              <a:buNone/>
            </a:pPr>
            <a:r>
              <a:rPr lang="en-US" sz="2000" dirty="0">
                <a:solidFill>
                  <a:srgbClr val="3B3535"/>
                </a:solidFill>
                <a:latin typeface="Nirmala UI" panose="020B0502040204020203" pitchFamily="34" charset="0"/>
                <a:ea typeface="Nirmala UI" panose="020B0502040204020203" pitchFamily="34" charset="0"/>
                <a:cs typeface="Nirmala UI" panose="020B0502040204020203" pitchFamily="34" charset="0"/>
              </a:rPr>
              <a:t>In this presentation, we've explored how to leverage the power of Python and data analysis to unlock valuable insights from a retail sales CSV file. By importing the data, cleaning and exploring it, and generating insightful visualizations, we've demonstrated the benefits of data analysis for both the retail industry and business analytics. Armed with these tools and techniques, you can now use data to drive informed decision-making, optimize operations, and enhance the customer experience - ultimately boosting your organization's performance and competitiveness.</a:t>
            </a:r>
            <a:endParaRPr lang="en-US" sz="2000" dirty="0">
              <a:latin typeface="Nirmala UI" panose="020B0502040204020203" pitchFamily="34" charset="0"/>
              <a:ea typeface="Nirmala UI" panose="020B0502040204020203" pitchFamily="34" charset="0"/>
              <a:cs typeface="Nirmala UI" panose="020B0502040204020203" pitchFamily="34" charset="0"/>
            </a:endParaRPr>
          </a:p>
        </p:txBody>
      </p:sp>
      <p:pic>
        <p:nvPicPr>
          <p:cNvPr id="6" name="Picture 5">
            <a:extLst>
              <a:ext uri="{FF2B5EF4-FFF2-40B4-BE49-F238E27FC236}">
                <a16:creationId xmlns:a16="http://schemas.microsoft.com/office/drawing/2014/main" id="{84D88A76-A1F2-00EB-5C37-11F20C67C08A}"/>
              </a:ext>
            </a:extLst>
          </p:cNvPr>
          <p:cNvPicPr>
            <a:picLocks noChangeAspect="1"/>
          </p:cNvPicPr>
          <p:nvPr/>
        </p:nvPicPr>
        <p:blipFill>
          <a:blip r:embed="rId4"/>
          <a:stretch>
            <a:fillRect/>
          </a:stretch>
        </p:blipFill>
        <p:spPr>
          <a:xfrm>
            <a:off x="12223482" y="7204872"/>
            <a:ext cx="2406918" cy="102472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388412"/>
            <a:ext cx="9827895" cy="704017"/>
          </a:xfrm>
          <a:prstGeom prst="rect">
            <a:avLst/>
          </a:prstGeom>
          <a:noFill/>
          <a:ln/>
        </p:spPr>
        <p:txBody>
          <a:bodyPr wrap="none" lIns="0" tIns="0" rIns="0" bIns="0" rtlCol="0" anchor="t"/>
          <a:lstStyle/>
          <a:p>
            <a:pPr marL="0" indent="0">
              <a:lnSpc>
                <a:spcPts val="5500"/>
              </a:lnSpc>
              <a:buNone/>
            </a:pPr>
            <a:r>
              <a:rPr lang="en-US" sz="4400" b="1" i="1" u="sng" dirty="0">
                <a:solidFill>
                  <a:srgbClr val="1F1E1E"/>
                </a:solidFill>
                <a:latin typeface="Red Hat Text" pitchFamily="34" charset="0"/>
                <a:ea typeface="Red Hat Text" pitchFamily="34" charset="-122"/>
                <a:cs typeface="Red Hat Text" pitchFamily="34" charset="-120"/>
              </a:rPr>
              <a:t>Importing and Inspecting the CSV Data</a:t>
            </a:r>
            <a:endParaRPr lang="en-US" sz="4400" b="1" i="1" u="sng" dirty="0"/>
          </a:p>
        </p:txBody>
      </p:sp>
      <p:sp>
        <p:nvSpPr>
          <p:cNvPr id="3" name="Text 1"/>
          <p:cNvSpPr/>
          <p:nvPr/>
        </p:nvSpPr>
        <p:spPr>
          <a:xfrm>
            <a:off x="837724" y="1755638"/>
            <a:ext cx="2816185" cy="351949"/>
          </a:xfrm>
          <a:prstGeom prst="rect">
            <a:avLst/>
          </a:prstGeom>
          <a:noFill/>
          <a:ln/>
        </p:spPr>
        <p:txBody>
          <a:bodyPr wrap="none" lIns="0" tIns="0" rIns="0" bIns="0" rtlCol="0" anchor="t"/>
          <a:lstStyle/>
          <a:p>
            <a:pPr marL="0" indent="0">
              <a:lnSpc>
                <a:spcPts val="2750"/>
              </a:lnSpc>
              <a:buNone/>
            </a:pPr>
            <a:r>
              <a:rPr lang="en-US" sz="2400" b="1" dirty="0">
                <a:solidFill>
                  <a:srgbClr val="1F1E1E"/>
                </a:solidFill>
                <a:latin typeface="Nirmala UI" panose="020B0502040204020203" pitchFamily="34" charset="0"/>
                <a:ea typeface="Nirmala UI" panose="020B0502040204020203" pitchFamily="34" charset="0"/>
                <a:cs typeface="Nirmala UI" panose="020B0502040204020203" pitchFamily="34" charset="0"/>
              </a:rPr>
              <a:t>Importing the CSV</a:t>
            </a:r>
            <a:endParaRPr lang="en-US" sz="2400" b="1" dirty="0">
              <a:latin typeface="Nirmala UI" panose="020B0502040204020203" pitchFamily="34" charset="0"/>
              <a:ea typeface="Nirmala UI" panose="020B0502040204020203" pitchFamily="34" charset="0"/>
              <a:cs typeface="Nirmala UI" panose="020B0502040204020203" pitchFamily="34" charset="0"/>
            </a:endParaRPr>
          </a:p>
        </p:txBody>
      </p:sp>
      <p:sp>
        <p:nvSpPr>
          <p:cNvPr id="4" name="Text 2"/>
          <p:cNvSpPr/>
          <p:nvPr/>
        </p:nvSpPr>
        <p:spPr>
          <a:xfrm>
            <a:off x="837724" y="2380040"/>
            <a:ext cx="6185535" cy="1813410"/>
          </a:xfrm>
          <a:prstGeom prst="rect">
            <a:avLst/>
          </a:prstGeom>
          <a:noFill/>
          <a:ln/>
        </p:spPr>
        <p:txBody>
          <a:bodyPr wrap="square" lIns="0" tIns="0" rIns="0" bIns="0" rtlCol="0" anchor="t"/>
          <a:lstStyle/>
          <a:p>
            <a:pPr marL="0" indent="0">
              <a:lnSpc>
                <a:spcPts val="3000"/>
              </a:lnSpc>
              <a:buNone/>
            </a:pPr>
            <a:r>
              <a:rPr lang="en-US" sz="2000" dirty="0">
                <a:solidFill>
                  <a:srgbClr val="3B3535"/>
                </a:solidFill>
                <a:latin typeface="Nirmala UI" panose="020B0502040204020203" pitchFamily="34" charset="0"/>
                <a:ea typeface="Nirmala UI" panose="020B0502040204020203" pitchFamily="34" charset="0"/>
                <a:cs typeface="Nirmala UI" panose="020B0502040204020203" pitchFamily="34" charset="0"/>
              </a:rPr>
              <a:t>We'll start by using Python's built-in csv module to read in the retail sales CSV file. This will allow us to access the data and begin our analysis.</a:t>
            </a:r>
          </a:p>
          <a:p>
            <a:pPr marL="0" indent="0">
              <a:lnSpc>
                <a:spcPts val="3000"/>
              </a:lnSpc>
              <a:buNone/>
            </a:pPr>
            <a:r>
              <a:rPr lang="en-US" sz="2000" dirty="0"/>
              <a:t> </a:t>
            </a:r>
            <a:r>
              <a:rPr lang="en-US" sz="2400" i="1" u="sng" dirty="0"/>
              <a:t>data = </a:t>
            </a:r>
            <a:r>
              <a:rPr lang="en-US" sz="2400" i="1" u="sng" dirty="0" err="1"/>
              <a:t>pd.read_csv</a:t>
            </a:r>
            <a:r>
              <a:rPr lang="en-US" sz="2400" i="1" u="sng" dirty="0"/>
              <a:t>("/content/retailsales.csv")</a:t>
            </a:r>
            <a:endParaRPr lang="en-US" sz="2400" i="1" u="sng" dirty="0">
              <a:solidFill>
                <a:srgbClr val="3B3535"/>
              </a:solidFill>
              <a:latin typeface="Roboto Light" pitchFamily="34" charset="0"/>
              <a:ea typeface="Roboto Light" pitchFamily="34" charset="-122"/>
              <a:cs typeface="Roboto Light" pitchFamily="34" charset="-120"/>
            </a:endParaRPr>
          </a:p>
          <a:p>
            <a:pPr marL="0" indent="0">
              <a:lnSpc>
                <a:spcPts val="3000"/>
              </a:lnSpc>
              <a:buNone/>
            </a:pPr>
            <a:endParaRPr lang="en-US" sz="1850" dirty="0">
              <a:solidFill>
                <a:srgbClr val="3B3535"/>
              </a:solidFill>
              <a:latin typeface="Roboto Light" pitchFamily="34" charset="0"/>
              <a:ea typeface="Roboto Light" pitchFamily="34" charset="-122"/>
              <a:cs typeface="Roboto Light" pitchFamily="34" charset="-120"/>
            </a:endParaRPr>
          </a:p>
          <a:p>
            <a:pPr marL="0" indent="0">
              <a:lnSpc>
                <a:spcPts val="3000"/>
              </a:lnSpc>
              <a:buNone/>
            </a:pPr>
            <a:endParaRPr lang="en-US" sz="1850" dirty="0"/>
          </a:p>
        </p:txBody>
      </p:sp>
      <p:sp>
        <p:nvSpPr>
          <p:cNvPr id="5" name="Text 3"/>
          <p:cNvSpPr/>
          <p:nvPr/>
        </p:nvSpPr>
        <p:spPr>
          <a:xfrm>
            <a:off x="7722235" y="1745625"/>
            <a:ext cx="2816185" cy="351949"/>
          </a:xfrm>
          <a:prstGeom prst="rect">
            <a:avLst/>
          </a:prstGeom>
          <a:noFill/>
          <a:ln/>
        </p:spPr>
        <p:txBody>
          <a:bodyPr wrap="none" lIns="0" tIns="0" rIns="0" bIns="0" rtlCol="0" anchor="t"/>
          <a:lstStyle/>
          <a:p>
            <a:pPr marL="0" indent="0">
              <a:lnSpc>
                <a:spcPts val="2750"/>
              </a:lnSpc>
              <a:buNone/>
            </a:pPr>
            <a:r>
              <a:rPr lang="en-US" sz="2400" b="1" dirty="0">
                <a:solidFill>
                  <a:srgbClr val="1F1E1E"/>
                </a:solidFill>
                <a:latin typeface="Nirmala UI" panose="020B0502040204020203" pitchFamily="34" charset="0"/>
                <a:ea typeface="Nirmala UI" panose="020B0502040204020203" pitchFamily="34" charset="0"/>
                <a:cs typeface="Nirmala UI" panose="020B0502040204020203" pitchFamily="34" charset="0"/>
              </a:rPr>
              <a:t>Describing the Data</a:t>
            </a:r>
            <a:endParaRPr lang="en-US" sz="2400" b="1" dirty="0">
              <a:latin typeface="Nirmala UI" panose="020B0502040204020203" pitchFamily="34" charset="0"/>
              <a:ea typeface="Nirmala UI" panose="020B0502040204020203" pitchFamily="34" charset="0"/>
              <a:cs typeface="Nirmala UI" panose="020B0502040204020203" pitchFamily="34" charset="0"/>
            </a:endParaRPr>
          </a:p>
        </p:txBody>
      </p:sp>
      <p:sp>
        <p:nvSpPr>
          <p:cNvPr id="6" name="Text 4"/>
          <p:cNvSpPr/>
          <p:nvPr/>
        </p:nvSpPr>
        <p:spPr>
          <a:xfrm>
            <a:off x="7722235" y="2380039"/>
            <a:ext cx="6185535" cy="1927381"/>
          </a:xfrm>
          <a:prstGeom prst="rect">
            <a:avLst/>
          </a:prstGeom>
          <a:noFill/>
          <a:ln/>
        </p:spPr>
        <p:txBody>
          <a:bodyPr wrap="square" lIns="0" tIns="0" rIns="0" bIns="0" rtlCol="0" anchor="t"/>
          <a:lstStyle/>
          <a:p>
            <a:pPr marL="0" indent="0">
              <a:lnSpc>
                <a:spcPts val="3000"/>
              </a:lnSpc>
              <a:buNone/>
            </a:pPr>
            <a:r>
              <a:rPr lang="en-US" sz="2000" dirty="0">
                <a:solidFill>
                  <a:srgbClr val="3B3535"/>
                </a:solidFill>
                <a:latin typeface="Nirmala UI" panose="020B0502040204020203" pitchFamily="34" charset="0"/>
                <a:ea typeface="Nirmala UI" panose="020B0502040204020203" pitchFamily="34" charset="0"/>
                <a:cs typeface="Nirmala UI" panose="020B0502040204020203" pitchFamily="34" charset="0"/>
              </a:rPr>
              <a:t>Next, we'll use Pandas to get a high-level overview of the data, including the column names, data types, and any missing values. This will help us understand the structure and quality of the dataset. </a:t>
            </a:r>
          </a:p>
          <a:p>
            <a:pPr marL="0" indent="0">
              <a:lnSpc>
                <a:spcPts val="3000"/>
              </a:lnSpc>
              <a:buNone/>
            </a:pPr>
            <a:r>
              <a:rPr lang="en-IN" sz="2400" i="1" dirty="0" err="1"/>
              <a:t>data.describe</a:t>
            </a:r>
            <a:r>
              <a:rPr lang="en-IN" sz="2400" i="1" dirty="0"/>
              <a:t>()</a:t>
            </a:r>
            <a:endParaRPr lang="en-US" sz="2400" i="1" dirty="0"/>
          </a:p>
        </p:txBody>
      </p:sp>
      <p:sp>
        <p:nvSpPr>
          <p:cNvPr id="7" name="TextBox 6">
            <a:extLst>
              <a:ext uri="{FF2B5EF4-FFF2-40B4-BE49-F238E27FC236}">
                <a16:creationId xmlns:a16="http://schemas.microsoft.com/office/drawing/2014/main" id="{63B2789D-8D25-6267-A5F2-652BCD7F8D4C}"/>
              </a:ext>
            </a:extLst>
          </p:cNvPr>
          <p:cNvSpPr txBox="1"/>
          <p:nvPr/>
        </p:nvSpPr>
        <p:spPr>
          <a:xfrm>
            <a:off x="837724" y="4750276"/>
            <a:ext cx="3744936" cy="461665"/>
          </a:xfrm>
          <a:prstGeom prst="rect">
            <a:avLst/>
          </a:prstGeom>
          <a:noFill/>
        </p:spPr>
        <p:txBody>
          <a:bodyPr wrap="none" rtlCol="0">
            <a:spAutoFit/>
          </a:bodyPr>
          <a:lstStyle/>
          <a:p>
            <a:r>
              <a:rPr lang="en-IN" sz="2400" b="1" dirty="0">
                <a:latin typeface="Nirmala UI" panose="020B0502040204020203" pitchFamily="34" charset="0"/>
                <a:ea typeface="Nirmala UI" panose="020B0502040204020203" pitchFamily="34" charset="0"/>
                <a:cs typeface="Nirmala UI" panose="020B0502040204020203" pitchFamily="34" charset="0"/>
              </a:rPr>
              <a:t>Getting head of the data</a:t>
            </a:r>
          </a:p>
        </p:txBody>
      </p:sp>
      <p:sp>
        <p:nvSpPr>
          <p:cNvPr id="8" name="TextBox 7">
            <a:extLst>
              <a:ext uri="{FF2B5EF4-FFF2-40B4-BE49-F238E27FC236}">
                <a16:creationId xmlns:a16="http://schemas.microsoft.com/office/drawing/2014/main" id="{95EBCB8E-71DC-A54A-B61B-640A86568B4C}"/>
              </a:ext>
            </a:extLst>
          </p:cNvPr>
          <p:cNvSpPr txBox="1"/>
          <p:nvPr/>
        </p:nvSpPr>
        <p:spPr>
          <a:xfrm>
            <a:off x="837724" y="5312566"/>
            <a:ext cx="5970834" cy="1938992"/>
          </a:xfrm>
          <a:prstGeom prst="rect">
            <a:avLst/>
          </a:prstGeom>
          <a:noFill/>
        </p:spPr>
        <p:txBody>
          <a:bodyPr wrap="square" rtlCol="0">
            <a:spAutoFit/>
          </a:bodyPr>
          <a:lstStyle/>
          <a:p>
            <a:r>
              <a:rPr lang="en-US" sz="2000" dirty="0">
                <a:latin typeface="Nirmala UI" panose="020B0502040204020203" pitchFamily="34" charset="0"/>
                <a:ea typeface="Nirmala UI" panose="020B0502040204020203" pitchFamily="34" charset="0"/>
                <a:cs typeface="Nirmala UI" panose="020B0502040204020203" pitchFamily="34" charset="0"/>
              </a:rPr>
              <a:t>The "head" of a CSV file refers to the first few rows, usually including column headers and some data rows. </a:t>
            </a:r>
          </a:p>
          <a:p>
            <a:r>
              <a:rPr lang="en-US" sz="2000" b="1" i="1" dirty="0" err="1">
                <a:latin typeface="Nirmala UI" panose="020B0502040204020203" pitchFamily="34" charset="0"/>
                <a:ea typeface="Nirmala UI" panose="020B0502040204020203" pitchFamily="34" charset="0"/>
                <a:cs typeface="Nirmala UI" panose="020B0502040204020203" pitchFamily="34" charset="0"/>
              </a:rPr>
              <a:t>data.head</a:t>
            </a:r>
            <a:r>
              <a:rPr lang="en-US" sz="2000" b="1" i="1" dirty="0">
                <a:latin typeface="Nirmala UI" panose="020B0502040204020203" pitchFamily="34" charset="0"/>
                <a:ea typeface="Nirmala UI" panose="020B0502040204020203" pitchFamily="34" charset="0"/>
                <a:cs typeface="Nirmala UI" panose="020B0502040204020203" pitchFamily="34" charset="0"/>
              </a:rPr>
              <a:t>() </a:t>
            </a:r>
            <a:r>
              <a:rPr lang="en-US" sz="2000" dirty="0">
                <a:latin typeface="Nirmala UI" panose="020B0502040204020203" pitchFamily="34" charset="0"/>
                <a:ea typeface="Nirmala UI" panose="020B0502040204020203" pitchFamily="34" charset="0"/>
                <a:cs typeface="Nirmala UI" panose="020B0502040204020203" pitchFamily="34" charset="0"/>
              </a:rPr>
              <a:t>returns the first 5 rows of the file. You can specify the number of rows as </a:t>
            </a:r>
            <a:r>
              <a:rPr lang="en-US" sz="2000" b="1" i="1" dirty="0" err="1">
                <a:latin typeface="Nirmala UI" panose="020B0502040204020203" pitchFamily="34" charset="0"/>
                <a:ea typeface="Nirmala UI" panose="020B0502040204020203" pitchFamily="34" charset="0"/>
                <a:cs typeface="Nirmala UI" panose="020B0502040204020203" pitchFamily="34" charset="0"/>
              </a:rPr>
              <a:t>data.head</a:t>
            </a:r>
            <a:r>
              <a:rPr lang="en-US" sz="2000" b="1" i="1" dirty="0">
                <a:latin typeface="Nirmala UI" panose="020B0502040204020203" pitchFamily="34" charset="0"/>
                <a:ea typeface="Nirmala UI" panose="020B0502040204020203" pitchFamily="34" charset="0"/>
                <a:cs typeface="Nirmala UI" panose="020B0502040204020203" pitchFamily="34" charset="0"/>
              </a:rPr>
              <a:t>(10) </a:t>
            </a:r>
            <a:r>
              <a:rPr lang="en-US" sz="2000" dirty="0">
                <a:latin typeface="Nirmala UI" panose="020B0502040204020203" pitchFamily="34" charset="0"/>
                <a:ea typeface="Nirmala UI" panose="020B0502040204020203" pitchFamily="34" charset="0"/>
                <a:cs typeface="Nirmala UI" panose="020B0502040204020203" pitchFamily="34" charset="0"/>
              </a:rPr>
              <a:t>for the first 10 rows.</a:t>
            </a:r>
            <a:endParaRPr lang="en-IN" sz="2000" dirty="0">
              <a:latin typeface="Nirmala UI" panose="020B0502040204020203" pitchFamily="34" charset="0"/>
              <a:ea typeface="Nirmala UI" panose="020B0502040204020203" pitchFamily="34" charset="0"/>
              <a:cs typeface="Nirmala UI" panose="020B0502040204020203" pitchFamily="34" charset="0"/>
            </a:endParaRPr>
          </a:p>
        </p:txBody>
      </p:sp>
      <p:sp>
        <p:nvSpPr>
          <p:cNvPr id="11" name="TextBox 10">
            <a:extLst>
              <a:ext uri="{FF2B5EF4-FFF2-40B4-BE49-F238E27FC236}">
                <a16:creationId xmlns:a16="http://schemas.microsoft.com/office/drawing/2014/main" id="{06EEF8C8-7029-99D4-E6C6-C3F10B92F1B3}"/>
              </a:ext>
            </a:extLst>
          </p:cNvPr>
          <p:cNvSpPr txBox="1"/>
          <p:nvPr/>
        </p:nvSpPr>
        <p:spPr>
          <a:xfrm>
            <a:off x="7689612" y="4750276"/>
            <a:ext cx="3498073" cy="461665"/>
          </a:xfrm>
          <a:prstGeom prst="rect">
            <a:avLst/>
          </a:prstGeom>
          <a:noFill/>
        </p:spPr>
        <p:txBody>
          <a:bodyPr wrap="none" rtlCol="0">
            <a:spAutoFit/>
          </a:bodyPr>
          <a:lstStyle/>
          <a:p>
            <a:r>
              <a:rPr lang="en-IN" sz="2400" b="1" dirty="0">
                <a:latin typeface="Nirmala UI" panose="020B0502040204020203" pitchFamily="34" charset="0"/>
                <a:ea typeface="Nirmala UI" panose="020B0502040204020203" pitchFamily="34" charset="0"/>
                <a:cs typeface="Nirmala UI" panose="020B0502040204020203" pitchFamily="34" charset="0"/>
              </a:rPr>
              <a:t>Getting tail of the data</a:t>
            </a:r>
          </a:p>
        </p:txBody>
      </p:sp>
      <p:sp>
        <p:nvSpPr>
          <p:cNvPr id="12" name="TextBox 11">
            <a:extLst>
              <a:ext uri="{FF2B5EF4-FFF2-40B4-BE49-F238E27FC236}">
                <a16:creationId xmlns:a16="http://schemas.microsoft.com/office/drawing/2014/main" id="{9B9B303B-6995-5D34-A38F-C4A147D13622}"/>
              </a:ext>
            </a:extLst>
          </p:cNvPr>
          <p:cNvSpPr txBox="1"/>
          <p:nvPr/>
        </p:nvSpPr>
        <p:spPr>
          <a:xfrm>
            <a:off x="7649170" y="5312566"/>
            <a:ext cx="5685830" cy="1015663"/>
          </a:xfrm>
          <a:prstGeom prst="rect">
            <a:avLst/>
          </a:prstGeom>
          <a:noFill/>
        </p:spPr>
        <p:txBody>
          <a:bodyPr wrap="square" rtlCol="0">
            <a:spAutoFit/>
          </a:bodyPr>
          <a:lstStyle/>
          <a:p>
            <a:r>
              <a:rPr lang="en-IN" sz="2000" dirty="0">
                <a:latin typeface="Nirmala UI" panose="020B0502040204020203" pitchFamily="34" charset="0"/>
                <a:ea typeface="Nirmala UI" panose="020B0502040204020203" pitchFamily="34" charset="0"/>
                <a:cs typeface="Nirmala UI" panose="020B0502040204020203" pitchFamily="34" charset="0"/>
              </a:rPr>
              <a:t>The </a:t>
            </a:r>
            <a:r>
              <a:rPr lang="en-IN" sz="2000" b="1" i="1" dirty="0" err="1">
                <a:latin typeface="Nirmala UI" panose="020B0502040204020203" pitchFamily="34" charset="0"/>
                <a:ea typeface="Nirmala UI" panose="020B0502040204020203" pitchFamily="34" charset="0"/>
                <a:cs typeface="Nirmala UI" panose="020B0502040204020203" pitchFamily="34" charset="0"/>
              </a:rPr>
              <a:t>data.tail</a:t>
            </a:r>
            <a:r>
              <a:rPr lang="en-IN" sz="2000" b="1" i="1" dirty="0">
                <a:latin typeface="Nirmala UI" panose="020B0502040204020203" pitchFamily="34" charset="0"/>
                <a:ea typeface="Nirmala UI" panose="020B0502040204020203" pitchFamily="34" charset="0"/>
                <a:cs typeface="Nirmala UI" panose="020B0502040204020203" pitchFamily="34" charset="0"/>
              </a:rPr>
              <a:t>() </a:t>
            </a:r>
            <a:r>
              <a:rPr lang="en-IN" sz="2000" dirty="0">
                <a:latin typeface="Nirmala UI" panose="020B0502040204020203" pitchFamily="34" charset="0"/>
                <a:ea typeface="Nirmala UI" panose="020B0502040204020203" pitchFamily="34" charset="0"/>
                <a:cs typeface="Nirmala UI" panose="020B0502040204020203" pitchFamily="34" charset="0"/>
              </a:rPr>
              <a:t>method fetches the last rows of the dataset. By default, it shows 5 rows, but you can pass integer argument to specify the count.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957382"/>
            <a:ext cx="5632490" cy="704017"/>
          </a:xfrm>
          <a:prstGeom prst="rect">
            <a:avLst/>
          </a:prstGeom>
          <a:noFill/>
          <a:ln/>
        </p:spPr>
        <p:txBody>
          <a:bodyPr wrap="none" lIns="0" tIns="0" rIns="0" bIns="0" rtlCol="0" anchor="t"/>
          <a:lstStyle/>
          <a:p>
            <a:pPr marL="0" indent="0">
              <a:lnSpc>
                <a:spcPts val="5500"/>
              </a:lnSpc>
              <a:buNone/>
            </a:pPr>
            <a:r>
              <a:rPr lang="en-US" sz="4400" b="1" i="1" dirty="0">
                <a:solidFill>
                  <a:srgbClr val="1F1E1E"/>
                </a:solidFill>
                <a:latin typeface="Red Hat Text" pitchFamily="34" charset="0"/>
                <a:ea typeface="Red Hat Text" pitchFamily="34" charset="-122"/>
                <a:cs typeface="Red Hat Text" pitchFamily="34" charset="-120"/>
              </a:rPr>
              <a:t>Exploring the Data</a:t>
            </a:r>
            <a:endParaRPr lang="en-US" sz="4400" b="1" i="1" dirty="0"/>
          </a:p>
        </p:txBody>
      </p:sp>
      <p:sp>
        <p:nvSpPr>
          <p:cNvPr id="4" name="Shape 1"/>
          <p:cNvSpPr/>
          <p:nvPr/>
        </p:nvSpPr>
        <p:spPr>
          <a:xfrm>
            <a:off x="837724" y="2020372"/>
            <a:ext cx="3614618" cy="3272314"/>
          </a:xfrm>
          <a:prstGeom prst="roundRect">
            <a:avLst>
              <a:gd name="adj" fmla="val 1097"/>
            </a:avLst>
          </a:prstGeom>
          <a:solidFill>
            <a:srgbClr val="F3E8E8"/>
          </a:solidFill>
          <a:ln/>
        </p:spPr>
      </p:sp>
      <p:sp>
        <p:nvSpPr>
          <p:cNvPr id="5" name="Text 2"/>
          <p:cNvSpPr/>
          <p:nvPr/>
        </p:nvSpPr>
        <p:spPr>
          <a:xfrm>
            <a:off x="1077039" y="2259687"/>
            <a:ext cx="2816185" cy="351949"/>
          </a:xfrm>
          <a:prstGeom prst="rect">
            <a:avLst/>
          </a:prstGeom>
          <a:noFill/>
          <a:ln/>
        </p:spPr>
        <p:txBody>
          <a:bodyPr wrap="none" lIns="0" tIns="0" rIns="0" bIns="0" rtlCol="0" anchor="t"/>
          <a:lstStyle/>
          <a:p>
            <a:pPr marL="0" indent="0">
              <a:lnSpc>
                <a:spcPts val="2750"/>
              </a:lnSpc>
              <a:buNone/>
            </a:pPr>
            <a:r>
              <a:rPr lang="en-US" sz="2200" dirty="0">
                <a:solidFill>
                  <a:srgbClr val="3B3535"/>
                </a:solidFill>
                <a:latin typeface="Red Hat Text" pitchFamily="34" charset="0"/>
                <a:ea typeface="Red Hat Text" pitchFamily="34" charset="-122"/>
                <a:cs typeface="Red Hat Text" pitchFamily="34" charset="-120"/>
              </a:rPr>
              <a:t>Inspecting Null Values</a:t>
            </a:r>
            <a:endParaRPr lang="en-US" sz="2200" dirty="0"/>
          </a:p>
        </p:txBody>
      </p:sp>
      <p:sp>
        <p:nvSpPr>
          <p:cNvPr id="6" name="Text 3"/>
          <p:cNvSpPr/>
          <p:nvPr/>
        </p:nvSpPr>
        <p:spPr>
          <a:xfrm>
            <a:off x="1077039" y="2755225"/>
            <a:ext cx="3135987" cy="2298144"/>
          </a:xfrm>
          <a:prstGeom prst="rect">
            <a:avLst/>
          </a:prstGeom>
          <a:noFill/>
          <a:ln/>
        </p:spPr>
        <p:txBody>
          <a:bodyPr wrap="square" lIns="0" tIns="0" rIns="0" bIns="0" rtlCol="0" anchor="t"/>
          <a:lstStyle/>
          <a:p>
            <a:pPr marL="0" indent="0">
              <a:lnSpc>
                <a:spcPts val="3000"/>
              </a:lnSpc>
              <a:buNone/>
            </a:pPr>
            <a:r>
              <a:rPr lang="en-US" sz="1850" dirty="0">
                <a:solidFill>
                  <a:srgbClr val="3B3535"/>
                </a:solidFill>
                <a:latin typeface="Roboto Light" pitchFamily="34" charset="0"/>
                <a:ea typeface="Roboto Light" pitchFamily="34" charset="-122"/>
                <a:cs typeface="Roboto Light" pitchFamily="34" charset="-120"/>
              </a:rPr>
              <a:t>We'll check for any null or missing values in the data, which could impact our analysis. Handling these properly is crucial for maintaining data integrity.</a:t>
            </a:r>
            <a:endParaRPr lang="en-US" sz="1850" dirty="0"/>
          </a:p>
        </p:txBody>
      </p:sp>
      <p:sp>
        <p:nvSpPr>
          <p:cNvPr id="7" name="Shape 4"/>
          <p:cNvSpPr/>
          <p:nvPr/>
        </p:nvSpPr>
        <p:spPr>
          <a:xfrm>
            <a:off x="4691658" y="2020372"/>
            <a:ext cx="3614618" cy="3272314"/>
          </a:xfrm>
          <a:prstGeom prst="roundRect">
            <a:avLst>
              <a:gd name="adj" fmla="val 1097"/>
            </a:avLst>
          </a:prstGeom>
          <a:solidFill>
            <a:srgbClr val="F3E8E8"/>
          </a:solidFill>
          <a:ln/>
        </p:spPr>
      </p:sp>
      <p:sp>
        <p:nvSpPr>
          <p:cNvPr id="8" name="Text 5"/>
          <p:cNvSpPr/>
          <p:nvPr/>
        </p:nvSpPr>
        <p:spPr>
          <a:xfrm>
            <a:off x="4930973" y="2259687"/>
            <a:ext cx="2816185" cy="351949"/>
          </a:xfrm>
          <a:prstGeom prst="rect">
            <a:avLst/>
          </a:prstGeom>
          <a:noFill/>
          <a:ln/>
        </p:spPr>
        <p:txBody>
          <a:bodyPr wrap="none" lIns="0" tIns="0" rIns="0" bIns="0" rtlCol="0" anchor="t"/>
          <a:lstStyle/>
          <a:p>
            <a:pPr marL="0" indent="0">
              <a:lnSpc>
                <a:spcPts val="2750"/>
              </a:lnSpc>
              <a:buNone/>
            </a:pPr>
            <a:r>
              <a:rPr lang="en-US" sz="2200" dirty="0">
                <a:solidFill>
                  <a:srgbClr val="3B3535"/>
                </a:solidFill>
                <a:latin typeface="Red Hat Text" pitchFamily="34" charset="0"/>
                <a:ea typeface="Red Hat Text" pitchFamily="34" charset="-122"/>
                <a:cs typeface="Red Hat Text" pitchFamily="34" charset="-120"/>
              </a:rPr>
              <a:t>Identifying Duplicates</a:t>
            </a:r>
            <a:endParaRPr lang="en-US" sz="2200" dirty="0"/>
          </a:p>
        </p:txBody>
      </p:sp>
      <p:sp>
        <p:nvSpPr>
          <p:cNvPr id="9" name="Text 6"/>
          <p:cNvSpPr/>
          <p:nvPr/>
        </p:nvSpPr>
        <p:spPr>
          <a:xfrm>
            <a:off x="4930973" y="2755225"/>
            <a:ext cx="3135987" cy="1915120"/>
          </a:xfrm>
          <a:prstGeom prst="rect">
            <a:avLst/>
          </a:prstGeom>
          <a:noFill/>
          <a:ln/>
        </p:spPr>
        <p:txBody>
          <a:bodyPr wrap="square" lIns="0" tIns="0" rIns="0" bIns="0" rtlCol="0" anchor="t"/>
          <a:lstStyle/>
          <a:p>
            <a:pPr marL="0" indent="0">
              <a:lnSpc>
                <a:spcPts val="3000"/>
              </a:lnSpc>
              <a:buNone/>
            </a:pPr>
            <a:r>
              <a:rPr lang="en-US" sz="1850" dirty="0">
                <a:solidFill>
                  <a:srgbClr val="3B3535"/>
                </a:solidFill>
                <a:latin typeface="Roboto Light" pitchFamily="34" charset="0"/>
                <a:ea typeface="Roboto Light" pitchFamily="34" charset="-122"/>
                <a:cs typeface="Roboto Light" pitchFamily="34" charset="-120"/>
              </a:rPr>
              <a:t>Searching for and removing any duplicate rows in the data will help ensure we're working with a clean, accurate dataset.</a:t>
            </a:r>
            <a:endParaRPr lang="en-US" sz="1850" dirty="0"/>
          </a:p>
        </p:txBody>
      </p:sp>
      <p:sp>
        <p:nvSpPr>
          <p:cNvPr id="10" name="Shape 7"/>
          <p:cNvSpPr/>
          <p:nvPr/>
        </p:nvSpPr>
        <p:spPr>
          <a:xfrm>
            <a:off x="837724" y="5532001"/>
            <a:ext cx="7468553" cy="1740218"/>
          </a:xfrm>
          <a:prstGeom prst="roundRect">
            <a:avLst>
              <a:gd name="adj" fmla="val 2063"/>
            </a:avLst>
          </a:prstGeom>
          <a:solidFill>
            <a:srgbClr val="F3E8E8"/>
          </a:solidFill>
          <a:ln/>
        </p:spPr>
      </p:sp>
      <p:sp>
        <p:nvSpPr>
          <p:cNvPr id="11" name="Text 8"/>
          <p:cNvSpPr/>
          <p:nvPr/>
        </p:nvSpPr>
        <p:spPr>
          <a:xfrm>
            <a:off x="1077039" y="5771317"/>
            <a:ext cx="2816185" cy="351949"/>
          </a:xfrm>
          <a:prstGeom prst="rect">
            <a:avLst/>
          </a:prstGeom>
          <a:noFill/>
          <a:ln/>
        </p:spPr>
        <p:txBody>
          <a:bodyPr wrap="none" lIns="0" tIns="0" rIns="0" bIns="0" rtlCol="0" anchor="t"/>
          <a:lstStyle/>
          <a:p>
            <a:pPr marL="0" indent="0">
              <a:lnSpc>
                <a:spcPts val="2750"/>
              </a:lnSpc>
              <a:buNone/>
            </a:pPr>
            <a:r>
              <a:rPr lang="en-US" sz="2200" dirty="0">
                <a:solidFill>
                  <a:srgbClr val="3B3535"/>
                </a:solidFill>
                <a:latin typeface="Red Hat Text" pitchFamily="34" charset="0"/>
                <a:ea typeface="Red Hat Text" pitchFamily="34" charset="-122"/>
                <a:cs typeface="Red Hat Text" pitchFamily="34" charset="-120"/>
              </a:rPr>
              <a:t>Detecting Outliers</a:t>
            </a:r>
            <a:endParaRPr lang="en-US" sz="2200" dirty="0"/>
          </a:p>
        </p:txBody>
      </p:sp>
      <p:sp>
        <p:nvSpPr>
          <p:cNvPr id="12" name="Text 9"/>
          <p:cNvSpPr/>
          <p:nvPr/>
        </p:nvSpPr>
        <p:spPr>
          <a:xfrm>
            <a:off x="1077039" y="6266855"/>
            <a:ext cx="6989921" cy="766048"/>
          </a:xfrm>
          <a:prstGeom prst="rect">
            <a:avLst/>
          </a:prstGeom>
          <a:noFill/>
          <a:ln/>
        </p:spPr>
        <p:txBody>
          <a:bodyPr wrap="square" lIns="0" tIns="0" rIns="0" bIns="0" rtlCol="0" anchor="t"/>
          <a:lstStyle/>
          <a:p>
            <a:pPr marL="0" indent="0">
              <a:lnSpc>
                <a:spcPts val="3000"/>
              </a:lnSpc>
              <a:buNone/>
            </a:pPr>
            <a:r>
              <a:rPr lang="en-US" sz="1850" dirty="0">
                <a:solidFill>
                  <a:srgbClr val="3B3535"/>
                </a:solidFill>
                <a:latin typeface="Roboto Light" pitchFamily="34" charset="0"/>
                <a:ea typeface="Roboto Light" pitchFamily="34" charset="-122"/>
                <a:cs typeface="Roboto Light" pitchFamily="34" charset="-120"/>
              </a:rPr>
              <a:t>By identifying and addressing any outliers in the data, we can improve the reliability and accuracy of our analysis.</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19174"/>
          </a:xfrm>
          <a:prstGeom prst="rect">
            <a:avLst/>
          </a:prstGeom>
        </p:spPr>
      </p:pic>
      <p:sp>
        <p:nvSpPr>
          <p:cNvPr id="3" name="Text 0"/>
          <p:cNvSpPr/>
          <p:nvPr/>
        </p:nvSpPr>
        <p:spPr>
          <a:xfrm>
            <a:off x="817364" y="3561517"/>
            <a:ext cx="7459147" cy="686752"/>
          </a:xfrm>
          <a:prstGeom prst="rect">
            <a:avLst/>
          </a:prstGeom>
          <a:noFill/>
          <a:ln/>
        </p:spPr>
        <p:txBody>
          <a:bodyPr wrap="none" lIns="0" tIns="0" rIns="0" bIns="0" rtlCol="0" anchor="t"/>
          <a:lstStyle/>
          <a:p>
            <a:pPr marL="0" indent="0">
              <a:lnSpc>
                <a:spcPts val="5400"/>
              </a:lnSpc>
              <a:buNone/>
            </a:pPr>
            <a:r>
              <a:rPr lang="en-US" sz="4300" b="1" i="1" dirty="0">
                <a:solidFill>
                  <a:srgbClr val="1F1E1E"/>
                </a:solidFill>
                <a:latin typeface="Red Hat Text" pitchFamily="34" charset="0"/>
                <a:ea typeface="Red Hat Text" pitchFamily="34" charset="-122"/>
                <a:cs typeface="Red Hat Text" pitchFamily="34" charset="-120"/>
              </a:rPr>
              <a:t>Benefits for the Retail Industry</a:t>
            </a:r>
            <a:endParaRPr lang="en-US" sz="4300" b="1" i="1" dirty="0"/>
          </a:p>
        </p:txBody>
      </p:sp>
      <p:sp>
        <p:nvSpPr>
          <p:cNvPr id="4" name="Shape 1"/>
          <p:cNvSpPr/>
          <p:nvPr/>
        </p:nvSpPr>
        <p:spPr>
          <a:xfrm>
            <a:off x="817364" y="4861203"/>
            <a:ext cx="525423" cy="525423"/>
          </a:xfrm>
          <a:prstGeom prst="roundRect">
            <a:avLst>
              <a:gd name="adj" fmla="val 6667"/>
            </a:avLst>
          </a:prstGeom>
          <a:solidFill>
            <a:srgbClr val="F3E8E8"/>
          </a:solidFill>
          <a:ln/>
        </p:spPr>
      </p:sp>
      <p:sp>
        <p:nvSpPr>
          <p:cNvPr id="5" name="Text 2"/>
          <p:cNvSpPr/>
          <p:nvPr/>
        </p:nvSpPr>
        <p:spPr>
          <a:xfrm>
            <a:off x="1029414" y="4959072"/>
            <a:ext cx="101203" cy="329684"/>
          </a:xfrm>
          <a:prstGeom prst="rect">
            <a:avLst/>
          </a:prstGeom>
          <a:noFill/>
          <a:ln/>
        </p:spPr>
        <p:txBody>
          <a:bodyPr wrap="none" lIns="0" tIns="0" rIns="0" bIns="0" rtlCol="0" anchor="t"/>
          <a:lstStyle/>
          <a:p>
            <a:pPr marL="0" indent="0" algn="ctr">
              <a:lnSpc>
                <a:spcPts val="2550"/>
              </a:lnSpc>
              <a:buNone/>
            </a:pPr>
            <a:r>
              <a:rPr lang="en-US" sz="2550" dirty="0">
                <a:solidFill>
                  <a:srgbClr val="3B3535"/>
                </a:solidFill>
                <a:latin typeface="Red Hat Text" pitchFamily="34" charset="0"/>
                <a:ea typeface="Red Hat Text" pitchFamily="34" charset="-122"/>
                <a:cs typeface="Red Hat Text" pitchFamily="34" charset="-120"/>
              </a:rPr>
              <a:t>1</a:t>
            </a:r>
            <a:endParaRPr lang="en-US" sz="2550" dirty="0"/>
          </a:p>
        </p:txBody>
      </p:sp>
      <p:sp>
        <p:nvSpPr>
          <p:cNvPr id="6" name="Text 3"/>
          <p:cNvSpPr/>
          <p:nvPr/>
        </p:nvSpPr>
        <p:spPr>
          <a:xfrm>
            <a:off x="1576268" y="4861203"/>
            <a:ext cx="3176707" cy="343495"/>
          </a:xfrm>
          <a:prstGeom prst="rect">
            <a:avLst/>
          </a:prstGeom>
          <a:noFill/>
          <a:ln/>
        </p:spPr>
        <p:txBody>
          <a:bodyPr wrap="none" lIns="0" tIns="0" rIns="0" bIns="0" rtlCol="0" anchor="t"/>
          <a:lstStyle/>
          <a:p>
            <a:pPr marL="0" indent="0">
              <a:lnSpc>
                <a:spcPts val="2700"/>
              </a:lnSpc>
              <a:buNone/>
            </a:pPr>
            <a:r>
              <a:rPr lang="en-US" sz="2150" dirty="0">
                <a:solidFill>
                  <a:srgbClr val="3B3535"/>
                </a:solidFill>
                <a:latin typeface="Red Hat Text" pitchFamily="34" charset="0"/>
                <a:ea typeface="Red Hat Text" pitchFamily="34" charset="-122"/>
                <a:cs typeface="Red Hat Text" pitchFamily="34" charset="-120"/>
              </a:rPr>
              <a:t>Informed Decision Making</a:t>
            </a:r>
            <a:endParaRPr lang="en-US" sz="2150" dirty="0"/>
          </a:p>
        </p:txBody>
      </p:sp>
      <p:sp>
        <p:nvSpPr>
          <p:cNvPr id="7" name="Text 4"/>
          <p:cNvSpPr/>
          <p:nvPr/>
        </p:nvSpPr>
        <p:spPr>
          <a:xfrm>
            <a:off x="1576268" y="5344716"/>
            <a:ext cx="3417332" cy="2242423"/>
          </a:xfrm>
          <a:prstGeom prst="rect">
            <a:avLst/>
          </a:prstGeom>
          <a:noFill/>
          <a:ln/>
        </p:spPr>
        <p:txBody>
          <a:bodyPr wrap="square" lIns="0" tIns="0" rIns="0" bIns="0" rtlCol="0" anchor="t"/>
          <a:lstStyle/>
          <a:p>
            <a:pPr marL="0" indent="0">
              <a:lnSpc>
                <a:spcPts val="2900"/>
              </a:lnSpc>
              <a:buNone/>
            </a:pPr>
            <a:r>
              <a:rPr lang="en-US" sz="1800" dirty="0">
                <a:solidFill>
                  <a:srgbClr val="3B3535"/>
                </a:solidFill>
                <a:latin typeface="Roboto Light" pitchFamily="34" charset="0"/>
                <a:ea typeface="Roboto Light" pitchFamily="34" charset="-122"/>
                <a:cs typeface="Roboto Light" pitchFamily="34" charset="-120"/>
              </a:rPr>
              <a:t>Data analysis provides retailers with valuable insights to make more informed, data-driven decisions about pricing, inventory management, and customer targeting.</a:t>
            </a:r>
            <a:endParaRPr lang="en-US" sz="1800" dirty="0"/>
          </a:p>
        </p:txBody>
      </p:sp>
      <p:sp>
        <p:nvSpPr>
          <p:cNvPr id="8" name="Shape 5"/>
          <p:cNvSpPr/>
          <p:nvPr/>
        </p:nvSpPr>
        <p:spPr>
          <a:xfrm>
            <a:off x="5227082" y="4861203"/>
            <a:ext cx="525423" cy="525423"/>
          </a:xfrm>
          <a:prstGeom prst="roundRect">
            <a:avLst>
              <a:gd name="adj" fmla="val 6667"/>
            </a:avLst>
          </a:prstGeom>
          <a:solidFill>
            <a:srgbClr val="F3E8E8"/>
          </a:solidFill>
          <a:ln/>
        </p:spPr>
      </p:sp>
      <p:sp>
        <p:nvSpPr>
          <p:cNvPr id="9" name="Text 6"/>
          <p:cNvSpPr/>
          <p:nvPr/>
        </p:nvSpPr>
        <p:spPr>
          <a:xfrm>
            <a:off x="5399484" y="4959072"/>
            <a:ext cx="180618" cy="329684"/>
          </a:xfrm>
          <a:prstGeom prst="rect">
            <a:avLst/>
          </a:prstGeom>
          <a:noFill/>
          <a:ln/>
        </p:spPr>
        <p:txBody>
          <a:bodyPr wrap="none" lIns="0" tIns="0" rIns="0" bIns="0" rtlCol="0" anchor="t"/>
          <a:lstStyle/>
          <a:p>
            <a:pPr marL="0" indent="0" algn="ctr">
              <a:lnSpc>
                <a:spcPts val="2550"/>
              </a:lnSpc>
              <a:buNone/>
            </a:pPr>
            <a:r>
              <a:rPr lang="en-US" sz="2550" dirty="0">
                <a:solidFill>
                  <a:srgbClr val="3B3535"/>
                </a:solidFill>
                <a:latin typeface="Red Hat Text" pitchFamily="34" charset="0"/>
                <a:ea typeface="Red Hat Text" pitchFamily="34" charset="-122"/>
                <a:cs typeface="Red Hat Text" pitchFamily="34" charset="-120"/>
              </a:rPr>
              <a:t>2</a:t>
            </a:r>
            <a:endParaRPr lang="en-US" sz="2550" dirty="0"/>
          </a:p>
        </p:txBody>
      </p:sp>
      <p:sp>
        <p:nvSpPr>
          <p:cNvPr id="10" name="Text 7"/>
          <p:cNvSpPr/>
          <p:nvPr/>
        </p:nvSpPr>
        <p:spPr>
          <a:xfrm>
            <a:off x="5985986" y="4861203"/>
            <a:ext cx="2747486" cy="343495"/>
          </a:xfrm>
          <a:prstGeom prst="rect">
            <a:avLst/>
          </a:prstGeom>
          <a:noFill/>
          <a:ln/>
        </p:spPr>
        <p:txBody>
          <a:bodyPr wrap="none" lIns="0" tIns="0" rIns="0" bIns="0" rtlCol="0" anchor="t"/>
          <a:lstStyle/>
          <a:p>
            <a:pPr marL="0" indent="0">
              <a:lnSpc>
                <a:spcPts val="2700"/>
              </a:lnSpc>
              <a:buNone/>
            </a:pPr>
            <a:r>
              <a:rPr lang="en-US" sz="2150" dirty="0">
                <a:solidFill>
                  <a:srgbClr val="3B3535"/>
                </a:solidFill>
                <a:latin typeface="Red Hat Text" pitchFamily="34" charset="0"/>
                <a:ea typeface="Red Hat Text" pitchFamily="34" charset="-122"/>
                <a:cs typeface="Red Hat Text" pitchFamily="34" charset="-120"/>
              </a:rPr>
              <a:t>Improved Efficiency</a:t>
            </a:r>
            <a:endParaRPr lang="en-US" sz="2150" dirty="0"/>
          </a:p>
        </p:txBody>
      </p:sp>
      <p:sp>
        <p:nvSpPr>
          <p:cNvPr id="11" name="Text 8"/>
          <p:cNvSpPr/>
          <p:nvPr/>
        </p:nvSpPr>
        <p:spPr>
          <a:xfrm>
            <a:off x="5985986" y="5344716"/>
            <a:ext cx="3417332" cy="1868686"/>
          </a:xfrm>
          <a:prstGeom prst="rect">
            <a:avLst/>
          </a:prstGeom>
          <a:noFill/>
          <a:ln/>
        </p:spPr>
        <p:txBody>
          <a:bodyPr wrap="square" lIns="0" tIns="0" rIns="0" bIns="0" rtlCol="0" anchor="t"/>
          <a:lstStyle/>
          <a:p>
            <a:pPr marL="0" indent="0">
              <a:lnSpc>
                <a:spcPts val="2900"/>
              </a:lnSpc>
              <a:buNone/>
            </a:pPr>
            <a:r>
              <a:rPr lang="en-US" sz="1800" dirty="0">
                <a:solidFill>
                  <a:srgbClr val="3B3535"/>
                </a:solidFill>
                <a:latin typeface="Roboto Light" pitchFamily="34" charset="0"/>
                <a:ea typeface="Roboto Light" pitchFamily="34" charset="-122"/>
                <a:cs typeface="Roboto Light" pitchFamily="34" charset="-120"/>
              </a:rPr>
              <a:t>By identifying and addressing problem areas, retailers can optimize their operations, reduce costs, and enhance overall efficiency.</a:t>
            </a:r>
            <a:endParaRPr lang="en-US" sz="1800" dirty="0"/>
          </a:p>
        </p:txBody>
      </p:sp>
      <p:sp>
        <p:nvSpPr>
          <p:cNvPr id="12" name="Shape 9"/>
          <p:cNvSpPr/>
          <p:nvPr/>
        </p:nvSpPr>
        <p:spPr>
          <a:xfrm>
            <a:off x="9636800" y="4861203"/>
            <a:ext cx="525423" cy="525423"/>
          </a:xfrm>
          <a:prstGeom prst="roundRect">
            <a:avLst>
              <a:gd name="adj" fmla="val 6667"/>
            </a:avLst>
          </a:prstGeom>
          <a:solidFill>
            <a:srgbClr val="F3E8E8"/>
          </a:solidFill>
          <a:ln/>
        </p:spPr>
      </p:sp>
      <p:sp>
        <p:nvSpPr>
          <p:cNvPr id="13" name="Text 10"/>
          <p:cNvSpPr/>
          <p:nvPr/>
        </p:nvSpPr>
        <p:spPr>
          <a:xfrm>
            <a:off x="9802892" y="4959072"/>
            <a:ext cx="193238" cy="329684"/>
          </a:xfrm>
          <a:prstGeom prst="rect">
            <a:avLst/>
          </a:prstGeom>
          <a:noFill/>
          <a:ln/>
        </p:spPr>
        <p:txBody>
          <a:bodyPr wrap="none" lIns="0" tIns="0" rIns="0" bIns="0" rtlCol="0" anchor="t"/>
          <a:lstStyle/>
          <a:p>
            <a:pPr marL="0" indent="0" algn="ctr">
              <a:lnSpc>
                <a:spcPts val="2550"/>
              </a:lnSpc>
              <a:buNone/>
            </a:pPr>
            <a:r>
              <a:rPr lang="en-US" sz="2550" dirty="0">
                <a:solidFill>
                  <a:srgbClr val="3B3535"/>
                </a:solidFill>
                <a:latin typeface="Red Hat Text" pitchFamily="34" charset="0"/>
                <a:ea typeface="Red Hat Text" pitchFamily="34" charset="-122"/>
                <a:cs typeface="Red Hat Text" pitchFamily="34" charset="-120"/>
              </a:rPr>
              <a:t>3</a:t>
            </a:r>
            <a:endParaRPr lang="en-US" sz="2550" dirty="0"/>
          </a:p>
        </p:txBody>
      </p:sp>
      <p:sp>
        <p:nvSpPr>
          <p:cNvPr id="14" name="Text 11"/>
          <p:cNvSpPr/>
          <p:nvPr/>
        </p:nvSpPr>
        <p:spPr>
          <a:xfrm>
            <a:off x="10395704" y="4861203"/>
            <a:ext cx="2896791" cy="343495"/>
          </a:xfrm>
          <a:prstGeom prst="rect">
            <a:avLst/>
          </a:prstGeom>
          <a:noFill/>
          <a:ln/>
        </p:spPr>
        <p:txBody>
          <a:bodyPr wrap="none" lIns="0" tIns="0" rIns="0" bIns="0" rtlCol="0" anchor="t"/>
          <a:lstStyle/>
          <a:p>
            <a:pPr marL="0" indent="0">
              <a:lnSpc>
                <a:spcPts val="2700"/>
              </a:lnSpc>
              <a:buNone/>
            </a:pPr>
            <a:r>
              <a:rPr lang="en-US" sz="2150" dirty="0">
                <a:solidFill>
                  <a:srgbClr val="3B3535"/>
                </a:solidFill>
                <a:latin typeface="Red Hat Text" pitchFamily="34" charset="0"/>
                <a:ea typeface="Red Hat Text" pitchFamily="34" charset="-122"/>
                <a:cs typeface="Red Hat Text" pitchFamily="34" charset="-120"/>
              </a:rPr>
              <a:t>Competitive Advantage</a:t>
            </a:r>
            <a:endParaRPr lang="en-US" sz="2150" dirty="0"/>
          </a:p>
        </p:txBody>
      </p:sp>
      <p:sp>
        <p:nvSpPr>
          <p:cNvPr id="15" name="Text 12"/>
          <p:cNvSpPr/>
          <p:nvPr/>
        </p:nvSpPr>
        <p:spPr>
          <a:xfrm>
            <a:off x="10395704" y="5344716"/>
            <a:ext cx="3417332" cy="2242423"/>
          </a:xfrm>
          <a:prstGeom prst="rect">
            <a:avLst/>
          </a:prstGeom>
          <a:noFill/>
          <a:ln/>
        </p:spPr>
        <p:txBody>
          <a:bodyPr wrap="square" lIns="0" tIns="0" rIns="0" bIns="0" rtlCol="0" anchor="t"/>
          <a:lstStyle/>
          <a:p>
            <a:pPr marL="0" indent="0">
              <a:lnSpc>
                <a:spcPts val="2900"/>
              </a:lnSpc>
              <a:buNone/>
            </a:pPr>
            <a:r>
              <a:rPr lang="en-US" sz="1800" dirty="0">
                <a:solidFill>
                  <a:srgbClr val="3B3535"/>
                </a:solidFill>
                <a:latin typeface="Roboto Light" pitchFamily="34" charset="0"/>
                <a:ea typeface="Roboto Light" pitchFamily="34" charset="-122"/>
                <a:cs typeface="Roboto Light" pitchFamily="34" charset="-120"/>
              </a:rPr>
              <a:t>Leveraging data analysis gives retailers a competitive edge by allowing them to better understand and respond to market trends and customer preferences.</a:t>
            </a:r>
            <a:endParaRPr lang="en-US" sz="1800" dirty="0"/>
          </a:p>
        </p:txBody>
      </p:sp>
      <p:pic>
        <p:nvPicPr>
          <p:cNvPr id="19" name="Picture 18">
            <a:extLst>
              <a:ext uri="{FF2B5EF4-FFF2-40B4-BE49-F238E27FC236}">
                <a16:creationId xmlns:a16="http://schemas.microsoft.com/office/drawing/2014/main" id="{E022A77F-5803-AEF4-E000-6A2F3D6024C3}"/>
              </a:ext>
            </a:extLst>
          </p:cNvPr>
          <p:cNvPicPr>
            <a:picLocks noChangeAspect="1"/>
          </p:cNvPicPr>
          <p:nvPr/>
        </p:nvPicPr>
        <p:blipFill>
          <a:blip r:embed="rId4"/>
          <a:stretch>
            <a:fillRect/>
          </a:stretch>
        </p:blipFill>
        <p:spPr>
          <a:xfrm>
            <a:off x="12822821" y="7402321"/>
            <a:ext cx="1807579" cy="76956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6733" y="1089422"/>
            <a:ext cx="6985278" cy="638889"/>
          </a:xfrm>
          <a:prstGeom prst="rect">
            <a:avLst/>
          </a:prstGeom>
          <a:noFill/>
          <a:ln/>
        </p:spPr>
        <p:txBody>
          <a:bodyPr wrap="none" lIns="0" tIns="0" rIns="0" bIns="0" rtlCol="0" anchor="t"/>
          <a:lstStyle/>
          <a:p>
            <a:pPr marL="0" indent="0">
              <a:lnSpc>
                <a:spcPts val="5000"/>
              </a:lnSpc>
              <a:buNone/>
            </a:pPr>
            <a:r>
              <a:rPr lang="en-US" sz="4000" b="1" i="1" dirty="0">
                <a:solidFill>
                  <a:srgbClr val="1F1E1E"/>
                </a:solidFill>
                <a:latin typeface="Red Hat Text" pitchFamily="34" charset="0"/>
                <a:ea typeface="Red Hat Text" pitchFamily="34" charset="-122"/>
                <a:cs typeface="Red Hat Text" pitchFamily="34" charset="-120"/>
              </a:rPr>
              <a:t>Benefits for Business Analytics</a:t>
            </a:r>
            <a:endParaRPr lang="en-US" sz="4000" b="1" i="1" dirty="0"/>
          </a:p>
        </p:txBody>
      </p:sp>
      <p:sp>
        <p:nvSpPr>
          <p:cNvPr id="4" name="Shape 1"/>
          <p:cNvSpPr/>
          <p:nvPr/>
        </p:nvSpPr>
        <p:spPr>
          <a:xfrm>
            <a:off x="6246733" y="2054185"/>
            <a:ext cx="3703082" cy="2941796"/>
          </a:xfrm>
          <a:prstGeom prst="roundRect">
            <a:avLst>
              <a:gd name="adj" fmla="val 1108"/>
            </a:avLst>
          </a:prstGeom>
          <a:solidFill>
            <a:srgbClr val="F3E8E8"/>
          </a:solidFill>
          <a:ln/>
        </p:spPr>
      </p:sp>
      <p:sp>
        <p:nvSpPr>
          <p:cNvPr id="5" name="Text 2"/>
          <p:cNvSpPr/>
          <p:nvPr/>
        </p:nvSpPr>
        <p:spPr>
          <a:xfrm>
            <a:off x="6463903" y="2271355"/>
            <a:ext cx="3221236" cy="319445"/>
          </a:xfrm>
          <a:prstGeom prst="rect">
            <a:avLst/>
          </a:prstGeom>
          <a:noFill/>
          <a:ln/>
        </p:spPr>
        <p:txBody>
          <a:bodyPr wrap="none" lIns="0" tIns="0" rIns="0" bIns="0" rtlCol="0" anchor="t"/>
          <a:lstStyle/>
          <a:p>
            <a:pPr marL="0" indent="0">
              <a:lnSpc>
                <a:spcPts val="2500"/>
              </a:lnSpc>
              <a:buNone/>
            </a:pPr>
            <a:r>
              <a:rPr lang="en-US" sz="2000" dirty="0">
                <a:solidFill>
                  <a:srgbClr val="3B3535"/>
                </a:solidFill>
                <a:latin typeface="Red Hat Text" pitchFamily="34" charset="0"/>
                <a:ea typeface="Red Hat Text" pitchFamily="34" charset="-122"/>
                <a:cs typeface="Red Hat Text" pitchFamily="34" charset="-120"/>
              </a:rPr>
              <a:t>Identify Trends and Patterns</a:t>
            </a:r>
            <a:endParaRPr lang="en-US" sz="2000" dirty="0"/>
          </a:p>
        </p:txBody>
      </p:sp>
      <p:sp>
        <p:nvSpPr>
          <p:cNvPr id="6" name="Text 3"/>
          <p:cNvSpPr/>
          <p:nvPr/>
        </p:nvSpPr>
        <p:spPr>
          <a:xfrm>
            <a:off x="6463903" y="2721054"/>
            <a:ext cx="3268742" cy="1738313"/>
          </a:xfrm>
          <a:prstGeom prst="rect">
            <a:avLst/>
          </a:prstGeom>
          <a:noFill/>
          <a:ln/>
        </p:spPr>
        <p:txBody>
          <a:bodyPr wrap="square" lIns="0" tIns="0" rIns="0" bIns="0" rtlCol="0" anchor="t"/>
          <a:lstStyle/>
          <a:p>
            <a:pPr marL="0" indent="0">
              <a:lnSpc>
                <a:spcPts val="2700"/>
              </a:lnSpc>
              <a:buNone/>
            </a:pPr>
            <a:r>
              <a:rPr lang="en-US" sz="1700" dirty="0">
                <a:solidFill>
                  <a:srgbClr val="3B3535"/>
                </a:solidFill>
                <a:latin typeface="Roboto Light" pitchFamily="34" charset="0"/>
                <a:ea typeface="Roboto Light" pitchFamily="34" charset="-122"/>
                <a:cs typeface="Roboto Light" pitchFamily="34" charset="-120"/>
              </a:rPr>
              <a:t>Data analysis allows businesses to uncover hidden trends and patterns in their sales data, which can inform strategic planning and decision-making.</a:t>
            </a:r>
            <a:endParaRPr lang="en-US" sz="1700" dirty="0"/>
          </a:p>
        </p:txBody>
      </p:sp>
      <p:sp>
        <p:nvSpPr>
          <p:cNvPr id="7" name="Shape 4"/>
          <p:cNvSpPr/>
          <p:nvPr/>
        </p:nvSpPr>
        <p:spPr>
          <a:xfrm>
            <a:off x="10166985" y="2054185"/>
            <a:ext cx="3703082" cy="2941796"/>
          </a:xfrm>
          <a:prstGeom prst="roundRect">
            <a:avLst>
              <a:gd name="adj" fmla="val 1108"/>
            </a:avLst>
          </a:prstGeom>
          <a:solidFill>
            <a:srgbClr val="F3E8E8"/>
          </a:solidFill>
          <a:ln/>
        </p:spPr>
      </p:sp>
      <p:sp>
        <p:nvSpPr>
          <p:cNvPr id="8" name="Text 5"/>
          <p:cNvSpPr/>
          <p:nvPr/>
        </p:nvSpPr>
        <p:spPr>
          <a:xfrm>
            <a:off x="10384155" y="2271355"/>
            <a:ext cx="3268742" cy="638889"/>
          </a:xfrm>
          <a:prstGeom prst="rect">
            <a:avLst/>
          </a:prstGeom>
          <a:noFill/>
          <a:ln/>
        </p:spPr>
        <p:txBody>
          <a:bodyPr wrap="square" lIns="0" tIns="0" rIns="0" bIns="0" rtlCol="0" anchor="t"/>
          <a:lstStyle/>
          <a:p>
            <a:pPr marL="0" indent="0">
              <a:lnSpc>
                <a:spcPts val="2500"/>
              </a:lnSpc>
              <a:buNone/>
            </a:pPr>
            <a:r>
              <a:rPr lang="en-US" sz="2000" dirty="0">
                <a:solidFill>
                  <a:srgbClr val="3B3535"/>
                </a:solidFill>
                <a:latin typeface="Red Hat Text" pitchFamily="34" charset="0"/>
                <a:ea typeface="Red Hat Text" pitchFamily="34" charset="-122"/>
                <a:cs typeface="Red Hat Text" pitchFamily="34" charset="-120"/>
              </a:rPr>
              <a:t>Optimize Pricing and Promotions</a:t>
            </a:r>
            <a:endParaRPr lang="en-US" sz="2000" dirty="0"/>
          </a:p>
        </p:txBody>
      </p:sp>
      <p:sp>
        <p:nvSpPr>
          <p:cNvPr id="9" name="Text 6"/>
          <p:cNvSpPr/>
          <p:nvPr/>
        </p:nvSpPr>
        <p:spPr>
          <a:xfrm>
            <a:off x="10384155" y="3040499"/>
            <a:ext cx="3268742" cy="1738313"/>
          </a:xfrm>
          <a:prstGeom prst="rect">
            <a:avLst/>
          </a:prstGeom>
          <a:noFill/>
          <a:ln/>
        </p:spPr>
        <p:txBody>
          <a:bodyPr wrap="square" lIns="0" tIns="0" rIns="0" bIns="0" rtlCol="0" anchor="t"/>
          <a:lstStyle/>
          <a:p>
            <a:pPr marL="0" indent="0">
              <a:lnSpc>
                <a:spcPts val="2700"/>
              </a:lnSpc>
              <a:buNone/>
            </a:pPr>
            <a:r>
              <a:rPr lang="en-US" sz="1700" dirty="0">
                <a:solidFill>
                  <a:srgbClr val="3B3535"/>
                </a:solidFill>
                <a:latin typeface="Roboto Light" pitchFamily="34" charset="0"/>
                <a:ea typeface="Roboto Light" pitchFamily="34" charset="-122"/>
                <a:cs typeface="Roboto Light" pitchFamily="34" charset="-120"/>
              </a:rPr>
              <a:t>By analyzing historical sales data, businesses can develop more effective pricing and promotional strategies to boost revenue and profitability.</a:t>
            </a:r>
            <a:endParaRPr lang="en-US" sz="1700" dirty="0"/>
          </a:p>
        </p:txBody>
      </p:sp>
      <p:sp>
        <p:nvSpPr>
          <p:cNvPr id="10" name="Shape 7"/>
          <p:cNvSpPr/>
          <p:nvPr/>
        </p:nvSpPr>
        <p:spPr>
          <a:xfrm>
            <a:off x="6246733" y="5213152"/>
            <a:ext cx="7623334" cy="1927027"/>
          </a:xfrm>
          <a:prstGeom prst="roundRect">
            <a:avLst>
              <a:gd name="adj" fmla="val 1691"/>
            </a:avLst>
          </a:prstGeom>
          <a:solidFill>
            <a:srgbClr val="F3E8E8"/>
          </a:solidFill>
          <a:ln/>
        </p:spPr>
      </p:sp>
      <p:sp>
        <p:nvSpPr>
          <p:cNvPr id="11" name="Text 8"/>
          <p:cNvSpPr/>
          <p:nvPr/>
        </p:nvSpPr>
        <p:spPr>
          <a:xfrm>
            <a:off x="6463903" y="5430322"/>
            <a:ext cx="3847267" cy="319445"/>
          </a:xfrm>
          <a:prstGeom prst="rect">
            <a:avLst/>
          </a:prstGeom>
          <a:noFill/>
          <a:ln/>
        </p:spPr>
        <p:txBody>
          <a:bodyPr wrap="none" lIns="0" tIns="0" rIns="0" bIns="0" rtlCol="0" anchor="t"/>
          <a:lstStyle/>
          <a:p>
            <a:pPr marL="0" indent="0">
              <a:lnSpc>
                <a:spcPts val="2500"/>
              </a:lnSpc>
              <a:buNone/>
            </a:pPr>
            <a:r>
              <a:rPr lang="en-US" sz="2000" dirty="0">
                <a:solidFill>
                  <a:srgbClr val="3B3535"/>
                </a:solidFill>
                <a:latin typeface="Red Hat Text" pitchFamily="34" charset="0"/>
                <a:ea typeface="Red Hat Text" pitchFamily="34" charset="-122"/>
                <a:cs typeface="Red Hat Text" pitchFamily="34" charset="-120"/>
              </a:rPr>
              <a:t>Enhance Customer Segmentation</a:t>
            </a:r>
            <a:endParaRPr lang="en-US" sz="2000" dirty="0"/>
          </a:p>
        </p:txBody>
      </p:sp>
      <p:sp>
        <p:nvSpPr>
          <p:cNvPr id="12" name="Text 9"/>
          <p:cNvSpPr/>
          <p:nvPr/>
        </p:nvSpPr>
        <p:spPr>
          <a:xfrm>
            <a:off x="6463903" y="5880021"/>
            <a:ext cx="7188994" cy="1042988"/>
          </a:xfrm>
          <a:prstGeom prst="rect">
            <a:avLst/>
          </a:prstGeom>
          <a:noFill/>
          <a:ln/>
        </p:spPr>
        <p:txBody>
          <a:bodyPr wrap="square" lIns="0" tIns="0" rIns="0" bIns="0" rtlCol="0" anchor="t"/>
          <a:lstStyle/>
          <a:p>
            <a:pPr marL="0" indent="0">
              <a:lnSpc>
                <a:spcPts val="2700"/>
              </a:lnSpc>
              <a:buNone/>
            </a:pPr>
            <a:r>
              <a:rPr lang="en-US" sz="1700" dirty="0">
                <a:solidFill>
                  <a:srgbClr val="3B3535"/>
                </a:solidFill>
                <a:latin typeface="Roboto Light" pitchFamily="34" charset="0"/>
                <a:ea typeface="Roboto Light" pitchFamily="34" charset="-122"/>
                <a:cs typeface="Roboto Light" pitchFamily="34" charset="-120"/>
              </a:rPr>
              <a:t>Data analysis can help businesses better understand their customer base, enabling them to create more targeted marketing campaigns and improve customer loyalty.</a:t>
            </a:r>
            <a:endParaRPr lang="en-US" sz="1700" dirty="0"/>
          </a:p>
        </p:txBody>
      </p:sp>
      <p:pic>
        <p:nvPicPr>
          <p:cNvPr id="14" name="Picture 13">
            <a:extLst>
              <a:ext uri="{FF2B5EF4-FFF2-40B4-BE49-F238E27FC236}">
                <a16:creationId xmlns:a16="http://schemas.microsoft.com/office/drawing/2014/main" id="{9592763F-1FBA-DA8E-4681-55F4A487BA9E}"/>
              </a:ext>
            </a:extLst>
          </p:cNvPr>
          <p:cNvPicPr>
            <a:picLocks noChangeAspect="1"/>
          </p:cNvPicPr>
          <p:nvPr/>
        </p:nvPicPr>
        <p:blipFill>
          <a:blip r:embed="rId4"/>
          <a:stretch>
            <a:fillRect/>
          </a:stretch>
        </p:blipFill>
        <p:spPr>
          <a:xfrm>
            <a:off x="12314766" y="7228889"/>
            <a:ext cx="2188793" cy="93186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95298" y="768310"/>
            <a:ext cx="6939201" cy="595670"/>
          </a:xfrm>
          <a:prstGeom prst="rect">
            <a:avLst/>
          </a:prstGeom>
          <a:noFill/>
          <a:ln/>
        </p:spPr>
        <p:txBody>
          <a:bodyPr wrap="none" lIns="0" tIns="0" rIns="0" bIns="0" rtlCol="0" anchor="t"/>
          <a:lstStyle/>
          <a:p>
            <a:pPr marL="0" indent="0">
              <a:lnSpc>
                <a:spcPts val="4650"/>
              </a:lnSpc>
              <a:buNone/>
            </a:pPr>
            <a:r>
              <a:rPr lang="en-US" sz="3750" b="1" i="1" dirty="0">
                <a:solidFill>
                  <a:srgbClr val="1F1E1E"/>
                </a:solidFill>
                <a:latin typeface="Red Hat Text" pitchFamily="34" charset="0"/>
                <a:ea typeface="Red Hat Text" pitchFamily="34" charset="-122"/>
                <a:cs typeface="Red Hat Text" pitchFamily="34" charset="-120"/>
              </a:rPr>
              <a:t>Improving Business Performance</a:t>
            </a:r>
            <a:endParaRPr lang="en-US" sz="3750" b="1" i="1" dirty="0"/>
          </a:p>
        </p:txBody>
      </p:sp>
      <p:sp>
        <p:nvSpPr>
          <p:cNvPr id="4" name="Shape 1"/>
          <p:cNvSpPr/>
          <p:nvPr/>
        </p:nvSpPr>
        <p:spPr>
          <a:xfrm>
            <a:off x="6487597" y="1667708"/>
            <a:ext cx="22860" cy="5793581"/>
          </a:xfrm>
          <a:prstGeom prst="roundRect">
            <a:avLst>
              <a:gd name="adj" fmla="val 132909"/>
            </a:avLst>
          </a:prstGeom>
          <a:solidFill>
            <a:srgbClr val="D9CECE"/>
          </a:solidFill>
          <a:ln/>
        </p:spPr>
      </p:sp>
      <p:sp>
        <p:nvSpPr>
          <p:cNvPr id="5" name="Shape 2"/>
          <p:cNvSpPr/>
          <p:nvPr/>
        </p:nvSpPr>
        <p:spPr>
          <a:xfrm>
            <a:off x="6703993" y="2111812"/>
            <a:ext cx="708898" cy="22860"/>
          </a:xfrm>
          <a:prstGeom prst="roundRect">
            <a:avLst>
              <a:gd name="adj" fmla="val 132909"/>
            </a:avLst>
          </a:prstGeom>
          <a:solidFill>
            <a:srgbClr val="D9CECE"/>
          </a:solidFill>
          <a:ln/>
        </p:spPr>
      </p:sp>
      <p:sp>
        <p:nvSpPr>
          <p:cNvPr id="6" name="Shape 3"/>
          <p:cNvSpPr/>
          <p:nvPr/>
        </p:nvSpPr>
        <p:spPr>
          <a:xfrm>
            <a:off x="6271200" y="1895475"/>
            <a:ext cx="455652" cy="455652"/>
          </a:xfrm>
          <a:prstGeom prst="roundRect">
            <a:avLst>
              <a:gd name="adj" fmla="val 6668"/>
            </a:avLst>
          </a:prstGeom>
          <a:solidFill>
            <a:srgbClr val="F3E8E8"/>
          </a:solidFill>
          <a:ln/>
        </p:spPr>
      </p:sp>
      <p:sp>
        <p:nvSpPr>
          <p:cNvPr id="7" name="Text 4"/>
          <p:cNvSpPr/>
          <p:nvPr/>
        </p:nvSpPr>
        <p:spPr>
          <a:xfrm>
            <a:off x="6455033" y="1980248"/>
            <a:ext cx="87868" cy="285988"/>
          </a:xfrm>
          <a:prstGeom prst="rect">
            <a:avLst/>
          </a:prstGeom>
          <a:noFill/>
          <a:ln/>
        </p:spPr>
        <p:txBody>
          <a:bodyPr wrap="none" lIns="0" tIns="0" rIns="0" bIns="0" rtlCol="0" anchor="t"/>
          <a:lstStyle/>
          <a:p>
            <a:pPr marL="0" indent="0" algn="ctr">
              <a:lnSpc>
                <a:spcPts val="2250"/>
              </a:lnSpc>
              <a:buNone/>
            </a:pPr>
            <a:r>
              <a:rPr lang="en-US" sz="2250" dirty="0">
                <a:solidFill>
                  <a:srgbClr val="3B3535"/>
                </a:solidFill>
                <a:latin typeface="Red Hat Text" pitchFamily="34" charset="0"/>
                <a:ea typeface="Red Hat Text" pitchFamily="34" charset="-122"/>
                <a:cs typeface="Red Hat Text" pitchFamily="34" charset="-120"/>
              </a:rPr>
              <a:t>1</a:t>
            </a:r>
            <a:endParaRPr lang="en-US" sz="2250" dirty="0"/>
          </a:p>
        </p:txBody>
      </p:sp>
      <p:sp>
        <p:nvSpPr>
          <p:cNvPr id="8" name="Text 5"/>
          <p:cNvSpPr/>
          <p:nvPr/>
        </p:nvSpPr>
        <p:spPr>
          <a:xfrm>
            <a:off x="7612975" y="1870234"/>
            <a:ext cx="2382917" cy="297775"/>
          </a:xfrm>
          <a:prstGeom prst="rect">
            <a:avLst/>
          </a:prstGeom>
          <a:noFill/>
          <a:ln/>
        </p:spPr>
        <p:txBody>
          <a:bodyPr wrap="none" lIns="0" tIns="0" rIns="0" bIns="0" rtlCol="0" anchor="t"/>
          <a:lstStyle/>
          <a:p>
            <a:pPr marL="0" indent="0" algn="l">
              <a:lnSpc>
                <a:spcPts val="2300"/>
              </a:lnSpc>
              <a:buNone/>
            </a:pPr>
            <a:r>
              <a:rPr lang="en-US" sz="1850" dirty="0">
                <a:solidFill>
                  <a:srgbClr val="3B3535"/>
                </a:solidFill>
                <a:latin typeface="Red Hat Text" pitchFamily="34" charset="0"/>
                <a:ea typeface="Red Hat Text" pitchFamily="34" charset="-122"/>
                <a:cs typeface="Red Hat Text" pitchFamily="34" charset="-120"/>
              </a:rPr>
              <a:t>Identify Pain Points</a:t>
            </a:r>
            <a:endParaRPr lang="en-US" sz="1850" dirty="0"/>
          </a:p>
        </p:txBody>
      </p:sp>
      <p:sp>
        <p:nvSpPr>
          <p:cNvPr id="9" name="Text 6"/>
          <p:cNvSpPr/>
          <p:nvPr/>
        </p:nvSpPr>
        <p:spPr>
          <a:xfrm>
            <a:off x="7612975" y="2289453"/>
            <a:ext cx="6308527" cy="971907"/>
          </a:xfrm>
          <a:prstGeom prst="rect">
            <a:avLst/>
          </a:prstGeom>
          <a:noFill/>
          <a:ln/>
        </p:spPr>
        <p:txBody>
          <a:bodyPr wrap="square" lIns="0" tIns="0" rIns="0" bIns="0" rtlCol="0" anchor="t"/>
          <a:lstStyle/>
          <a:p>
            <a:pPr marL="0" indent="0" algn="l">
              <a:lnSpc>
                <a:spcPts val="2550"/>
              </a:lnSpc>
              <a:buNone/>
            </a:pPr>
            <a:r>
              <a:rPr lang="en-US" sz="1550" dirty="0">
                <a:solidFill>
                  <a:srgbClr val="3B3535"/>
                </a:solidFill>
                <a:latin typeface="Roboto Light" pitchFamily="34" charset="0"/>
                <a:ea typeface="Roboto Light" pitchFamily="34" charset="-122"/>
                <a:cs typeface="Roboto Light" pitchFamily="34" charset="-120"/>
              </a:rPr>
              <a:t>By analyzing the data, we can pinpoint areas of the business that are underperforming, such as slow-moving inventory or inefficient marketing campaigns.</a:t>
            </a:r>
            <a:endParaRPr lang="en-US" sz="1550" dirty="0"/>
          </a:p>
        </p:txBody>
      </p:sp>
      <p:sp>
        <p:nvSpPr>
          <p:cNvPr id="10" name="Shape 7"/>
          <p:cNvSpPr/>
          <p:nvPr/>
        </p:nvSpPr>
        <p:spPr>
          <a:xfrm>
            <a:off x="6703993" y="4110514"/>
            <a:ext cx="708898" cy="22860"/>
          </a:xfrm>
          <a:prstGeom prst="roundRect">
            <a:avLst>
              <a:gd name="adj" fmla="val 132909"/>
            </a:avLst>
          </a:prstGeom>
          <a:solidFill>
            <a:srgbClr val="D9CECE"/>
          </a:solidFill>
          <a:ln/>
        </p:spPr>
      </p:sp>
      <p:sp>
        <p:nvSpPr>
          <p:cNvPr id="11" name="Shape 8"/>
          <p:cNvSpPr/>
          <p:nvPr/>
        </p:nvSpPr>
        <p:spPr>
          <a:xfrm>
            <a:off x="6271200" y="3894177"/>
            <a:ext cx="455652" cy="455652"/>
          </a:xfrm>
          <a:prstGeom prst="roundRect">
            <a:avLst>
              <a:gd name="adj" fmla="val 6668"/>
            </a:avLst>
          </a:prstGeom>
          <a:solidFill>
            <a:srgbClr val="F3E8E8"/>
          </a:solidFill>
          <a:ln/>
        </p:spPr>
      </p:sp>
      <p:sp>
        <p:nvSpPr>
          <p:cNvPr id="12" name="Text 9"/>
          <p:cNvSpPr/>
          <p:nvPr/>
        </p:nvSpPr>
        <p:spPr>
          <a:xfrm>
            <a:off x="6420624" y="3978950"/>
            <a:ext cx="156686" cy="285988"/>
          </a:xfrm>
          <a:prstGeom prst="rect">
            <a:avLst/>
          </a:prstGeom>
          <a:noFill/>
          <a:ln/>
        </p:spPr>
        <p:txBody>
          <a:bodyPr wrap="none" lIns="0" tIns="0" rIns="0" bIns="0" rtlCol="0" anchor="t"/>
          <a:lstStyle/>
          <a:p>
            <a:pPr marL="0" indent="0" algn="ctr">
              <a:lnSpc>
                <a:spcPts val="2250"/>
              </a:lnSpc>
              <a:buNone/>
            </a:pPr>
            <a:r>
              <a:rPr lang="en-US" sz="2250" dirty="0">
                <a:solidFill>
                  <a:srgbClr val="3B3535"/>
                </a:solidFill>
                <a:latin typeface="Red Hat Text" pitchFamily="34" charset="0"/>
                <a:ea typeface="Red Hat Text" pitchFamily="34" charset="-122"/>
                <a:cs typeface="Red Hat Text" pitchFamily="34" charset="-120"/>
              </a:rPr>
              <a:t>2</a:t>
            </a:r>
            <a:endParaRPr lang="en-US" sz="2250" dirty="0"/>
          </a:p>
        </p:txBody>
      </p:sp>
      <p:sp>
        <p:nvSpPr>
          <p:cNvPr id="13" name="Text 10"/>
          <p:cNvSpPr/>
          <p:nvPr/>
        </p:nvSpPr>
        <p:spPr>
          <a:xfrm>
            <a:off x="7612975" y="3868936"/>
            <a:ext cx="2382917" cy="297775"/>
          </a:xfrm>
          <a:prstGeom prst="rect">
            <a:avLst/>
          </a:prstGeom>
          <a:noFill/>
          <a:ln/>
        </p:spPr>
        <p:txBody>
          <a:bodyPr wrap="none" lIns="0" tIns="0" rIns="0" bIns="0" rtlCol="0" anchor="t"/>
          <a:lstStyle/>
          <a:p>
            <a:pPr marL="0" indent="0" algn="l">
              <a:lnSpc>
                <a:spcPts val="2300"/>
              </a:lnSpc>
              <a:buNone/>
            </a:pPr>
            <a:r>
              <a:rPr lang="en-US" sz="1850" dirty="0">
                <a:solidFill>
                  <a:srgbClr val="3B3535"/>
                </a:solidFill>
                <a:latin typeface="Red Hat Text" pitchFamily="34" charset="0"/>
                <a:ea typeface="Red Hat Text" pitchFamily="34" charset="-122"/>
                <a:cs typeface="Red Hat Text" pitchFamily="34" charset="-120"/>
              </a:rPr>
              <a:t>Optimize Operations</a:t>
            </a:r>
            <a:endParaRPr lang="en-US" sz="1850" dirty="0"/>
          </a:p>
        </p:txBody>
      </p:sp>
      <p:sp>
        <p:nvSpPr>
          <p:cNvPr id="14" name="Text 11"/>
          <p:cNvSpPr/>
          <p:nvPr/>
        </p:nvSpPr>
        <p:spPr>
          <a:xfrm>
            <a:off x="7612975" y="4288155"/>
            <a:ext cx="6308527" cy="971907"/>
          </a:xfrm>
          <a:prstGeom prst="rect">
            <a:avLst/>
          </a:prstGeom>
          <a:noFill/>
          <a:ln/>
        </p:spPr>
        <p:txBody>
          <a:bodyPr wrap="square" lIns="0" tIns="0" rIns="0" bIns="0" rtlCol="0" anchor="t"/>
          <a:lstStyle/>
          <a:p>
            <a:pPr marL="0" indent="0" algn="l">
              <a:lnSpc>
                <a:spcPts val="2550"/>
              </a:lnSpc>
              <a:buNone/>
            </a:pPr>
            <a:r>
              <a:rPr lang="en-US" sz="1550" dirty="0">
                <a:solidFill>
                  <a:srgbClr val="3B3535"/>
                </a:solidFill>
                <a:latin typeface="Roboto Light" pitchFamily="34" charset="0"/>
                <a:ea typeface="Roboto Light" pitchFamily="34" charset="-122"/>
                <a:cs typeface="Roboto Light" pitchFamily="34" charset="-120"/>
              </a:rPr>
              <a:t>With the insights gained from data analysis, retailers can make data-driven decisions to streamline operations, reduce costs, and improve overall efficiency.</a:t>
            </a:r>
            <a:endParaRPr lang="en-US" sz="1550" dirty="0"/>
          </a:p>
        </p:txBody>
      </p:sp>
      <p:sp>
        <p:nvSpPr>
          <p:cNvPr id="15" name="Shape 12"/>
          <p:cNvSpPr/>
          <p:nvPr/>
        </p:nvSpPr>
        <p:spPr>
          <a:xfrm>
            <a:off x="6703993" y="6109216"/>
            <a:ext cx="708898" cy="22860"/>
          </a:xfrm>
          <a:prstGeom prst="roundRect">
            <a:avLst>
              <a:gd name="adj" fmla="val 132909"/>
            </a:avLst>
          </a:prstGeom>
          <a:solidFill>
            <a:srgbClr val="D9CECE"/>
          </a:solidFill>
          <a:ln/>
        </p:spPr>
      </p:sp>
      <p:sp>
        <p:nvSpPr>
          <p:cNvPr id="16" name="Shape 13"/>
          <p:cNvSpPr/>
          <p:nvPr/>
        </p:nvSpPr>
        <p:spPr>
          <a:xfrm>
            <a:off x="6271200" y="5892879"/>
            <a:ext cx="455652" cy="455652"/>
          </a:xfrm>
          <a:prstGeom prst="roundRect">
            <a:avLst>
              <a:gd name="adj" fmla="val 6668"/>
            </a:avLst>
          </a:prstGeom>
          <a:solidFill>
            <a:srgbClr val="F3E8E8"/>
          </a:solidFill>
          <a:ln/>
        </p:spPr>
      </p:sp>
      <p:sp>
        <p:nvSpPr>
          <p:cNvPr id="17" name="Text 14"/>
          <p:cNvSpPr/>
          <p:nvPr/>
        </p:nvSpPr>
        <p:spPr>
          <a:xfrm>
            <a:off x="6415266" y="5977652"/>
            <a:ext cx="167521" cy="285988"/>
          </a:xfrm>
          <a:prstGeom prst="rect">
            <a:avLst/>
          </a:prstGeom>
          <a:noFill/>
          <a:ln/>
        </p:spPr>
        <p:txBody>
          <a:bodyPr wrap="none" lIns="0" tIns="0" rIns="0" bIns="0" rtlCol="0" anchor="t"/>
          <a:lstStyle/>
          <a:p>
            <a:pPr marL="0" indent="0" algn="ctr">
              <a:lnSpc>
                <a:spcPts val="2250"/>
              </a:lnSpc>
              <a:buNone/>
            </a:pPr>
            <a:r>
              <a:rPr lang="en-US" sz="2250" dirty="0">
                <a:solidFill>
                  <a:srgbClr val="3B3535"/>
                </a:solidFill>
                <a:latin typeface="Red Hat Text" pitchFamily="34" charset="0"/>
                <a:ea typeface="Red Hat Text" pitchFamily="34" charset="-122"/>
                <a:cs typeface="Red Hat Text" pitchFamily="34" charset="-120"/>
              </a:rPr>
              <a:t>3</a:t>
            </a:r>
            <a:endParaRPr lang="en-US" sz="2250" dirty="0"/>
          </a:p>
        </p:txBody>
      </p:sp>
      <p:sp>
        <p:nvSpPr>
          <p:cNvPr id="18" name="Text 15"/>
          <p:cNvSpPr/>
          <p:nvPr/>
        </p:nvSpPr>
        <p:spPr>
          <a:xfrm>
            <a:off x="7612975" y="5867638"/>
            <a:ext cx="3265170" cy="297775"/>
          </a:xfrm>
          <a:prstGeom prst="rect">
            <a:avLst/>
          </a:prstGeom>
          <a:noFill/>
          <a:ln/>
        </p:spPr>
        <p:txBody>
          <a:bodyPr wrap="none" lIns="0" tIns="0" rIns="0" bIns="0" rtlCol="0" anchor="t"/>
          <a:lstStyle/>
          <a:p>
            <a:pPr marL="0" indent="0" algn="l">
              <a:lnSpc>
                <a:spcPts val="2300"/>
              </a:lnSpc>
              <a:buNone/>
            </a:pPr>
            <a:r>
              <a:rPr lang="en-US" sz="1850" dirty="0">
                <a:solidFill>
                  <a:srgbClr val="3B3535"/>
                </a:solidFill>
                <a:latin typeface="Red Hat Text" pitchFamily="34" charset="0"/>
                <a:ea typeface="Red Hat Text" pitchFamily="34" charset="-122"/>
                <a:cs typeface="Red Hat Text" pitchFamily="34" charset="-120"/>
              </a:rPr>
              <a:t>Enhance Customer Experience</a:t>
            </a:r>
            <a:endParaRPr lang="en-US" sz="1850" dirty="0"/>
          </a:p>
        </p:txBody>
      </p:sp>
      <p:sp>
        <p:nvSpPr>
          <p:cNvPr id="19" name="Text 16"/>
          <p:cNvSpPr/>
          <p:nvPr/>
        </p:nvSpPr>
        <p:spPr>
          <a:xfrm>
            <a:off x="7612975" y="6286857"/>
            <a:ext cx="6308527" cy="971907"/>
          </a:xfrm>
          <a:prstGeom prst="rect">
            <a:avLst/>
          </a:prstGeom>
          <a:noFill/>
          <a:ln/>
        </p:spPr>
        <p:txBody>
          <a:bodyPr wrap="square" lIns="0" tIns="0" rIns="0" bIns="0" rtlCol="0" anchor="t"/>
          <a:lstStyle/>
          <a:p>
            <a:pPr marL="0" indent="0" algn="l">
              <a:lnSpc>
                <a:spcPts val="2550"/>
              </a:lnSpc>
              <a:buNone/>
            </a:pPr>
            <a:r>
              <a:rPr lang="en-US" sz="1550" dirty="0">
                <a:solidFill>
                  <a:srgbClr val="3B3535"/>
                </a:solidFill>
                <a:latin typeface="Roboto Light" pitchFamily="34" charset="0"/>
                <a:ea typeface="Roboto Light" pitchFamily="34" charset="-122"/>
                <a:cs typeface="Roboto Light" pitchFamily="34" charset="-120"/>
              </a:rPr>
              <a:t>Understanding customer behavior and preferences through data analysis enables retailers to deliver a more personalized and satisfying shopping experience, leading to increased loyalty and revenue.</a:t>
            </a:r>
            <a:endParaRPr lang="en-US" sz="1550" dirty="0"/>
          </a:p>
        </p:txBody>
      </p:sp>
      <p:pic>
        <p:nvPicPr>
          <p:cNvPr id="21" name="Picture 20">
            <a:extLst>
              <a:ext uri="{FF2B5EF4-FFF2-40B4-BE49-F238E27FC236}">
                <a16:creationId xmlns:a16="http://schemas.microsoft.com/office/drawing/2014/main" id="{35CF2048-2226-CFF9-23D4-0F3B70E49192}"/>
              </a:ext>
            </a:extLst>
          </p:cNvPr>
          <p:cNvPicPr>
            <a:picLocks noChangeAspect="1"/>
          </p:cNvPicPr>
          <p:nvPr/>
        </p:nvPicPr>
        <p:blipFill>
          <a:blip r:embed="rId4"/>
          <a:stretch>
            <a:fillRect/>
          </a:stretch>
        </p:blipFill>
        <p:spPr>
          <a:xfrm>
            <a:off x="12828679" y="7404699"/>
            <a:ext cx="1801721" cy="76706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98024" y="304800"/>
            <a:ext cx="5632490" cy="704017"/>
          </a:xfrm>
          <a:prstGeom prst="rect">
            <a:avLst/>
          </a:prstGeom>
          <a:noFill/>
          <a:ln/>
        </p:spPr>
        <p:txBody>
          <a:bodyPr wrap="none" lIns="0" tIns="0" rIns="0" bIns="0" rtlCol="0" anchor="t"/>
          <a:lstStyle/>
          <a:p>
            <a:pPr marL="0" indent="0">
              <a:lnSpc>
                <a:spcPts val="5500"/>
              </a:lnSpc>
              <a:buNone/>
            </a:pPr>
            <a:r>
              <a:rPr lang="en-US" sz="4400" b="1" i="1" dirty="0">
                <a:solidFill>
                  <a:srgbClr val="1F1E1E"/>
                </a:solidFill>
                <a:latin typeface="Red Hat Text" pitchFamily="34" charset="0"/>
                <a:ea typeface="Red Hat Text" pitchFamily="34" charset="-122"/>
                <a:cs typeface="Red Hat Text" pitchFamily="34" charset="-120"/>
              </a:rPr>
              <a:t>Univariate Analysis</a:t>
            </a:r>
            <a:endParaRPr lang="en-US" sz="4400" b="1" i="1" dirty="0"/>
          </a:p>
        </p:txBody>
      </p:sp>
      <p:sp>
        <p:nvSpPr>
          <p:cNvPr id="3" name="Text 1"/>
          <p:cNvSpPr/>
          <p:nvPr/>
        </p:nvSpPr>
        <p:spPr>
          <a:xfrm>
            <a:off x="698024" y="1561252"/>
            <a:ext cx="2816185" cy="351948"/>
          </a:xfrm>
          <a:prstGeom prst="rect">
            <a:avLst/>
          </a:prstGeom>
          <a:noFill/>
          <a:ln/>
        </p:spPr>
        <p:txBody>
          <a:bodyPr wrap="none" lIns="0" tIns="0" rIns="0" bIns="0" rtlCol="0" anchor="t"/>
          <a:lstStyle/>
          <a:p>
            <a:pPr marL="0" indent="0">
              <a:lnSpc>
                <a:spcPts val="2750"/>
              </a:lnSpc>
              <a:buNone/>
            </a:pPr>
            <a:r>
              <a:rPr lang="en-US" sz="2400" b="1" dirty="0">
                <a:solidFill>
                  <a:srgbClr val="1F1E1E"/>
                </a:solidFill>
                <a:latin typeface="Nirmala UI" panose="020B0502040204020203" pitchFamily="34" charset="0"/>
                <a:ea typeface="Nirmala UI" panose="020B0502040204020203" pitchFamily="34" charset="0"/>
                <a:cs typeface="Nirmala UI" panose="020B0502040204020203" pitchFamily="34" charset="0"/>
              </a:rPr>
              <a:t>Histogram</a:t>
            </a:r>
            <a:endParaRPr lang="en-US" sz="2400" b="1" dirty="0">
              <a:latin typeface="Nirmala UI" panose="020B0502040204020203" pitchFamily="34" charset="0"/>
              <a:ea typeface="Nirmala UI" panose="020B0502040204020203" pitchFamily="34" charset="0"/>
              <a:cs typeface="Nirmala UI" panose="020B0502040204020203" pitchFamily="34" charset="0"/>
            </a:endParaRPr>
          </a:p>
        </p:txBody>
      </p:sp>
      <p:sp>
        <p:nvSpPr>
          <p:cNvPr id="4" name="Text 2"/>
          <p:cNvSpPr/>
          <p:nvPr/>
        </p:nvSpPr>
        <p:spPr>
          <a:xfrm>
            <a:off x="610392" y="2298118"/>
            <a:ext cx="6185535" cy="1149072"/>
          </a:xfrm>
          <a:prstGeom prst="rect">
            <a:avLst/>
          </a:prstGeom>
          <a:noFill/>
          <a:ln/>
        </p:spPr>
        <p:txBody>
          <a:bodyPr wrap="square" lIns="0" tIns="0" rIns="0" bIns="0" rtlCol="0" anchor="t"/>
          <a:lstStyle/>
          <a:p>
            <a:pPr marL="0" indent="0">
              <a:lnSpc>
                <a:spcPts val="3000"/>
              </a:lnSpc>
              <a:buNone/>
            </a:pPr>
            <a:r>
              <a:rPr lang="en-US" sz="2000" dirty="0">
                <a:solidFill>
                  <a:srgbClr val="3B3535"/>
                </a:solidFill>
                <a:latin typeface="Nirmala UI" panose="020B0502040204020203" pitchFamily="34" charset="0"/>
                <a:ea typeface="Nirmala UI" panose="020B0502040204020203" pitchFamily="34" charset="0"/>
                <a:cs typeface="Nirmala UI" panose="020B0502040204020203" pitchFamily="34" charset="0"/>
              </a:rPr>
              <a:t>We'll start by generating a histogram to visualize the distribution of our sales data. This will help us identify any skewness, outliers, or multimodal patterns.</a:t>
            </a:r>
            <a:endParaRPr lang="en-US" sz="2000" dirty="0">
              <a:latin typeface="Nirmala UI" panose="020B0502040204020203" pitchFamily="34" charset="0"/>
              <a:ea typeface="Nirmala UI" panose="020B0502040204020203" pitchFamily="34" charset="0"/>
              <a:cs typeface="Nirmala UI" panose="020B0502040204020203" pitchFamily="34" charset="0"/>
            </a:endParaRPr>
          </a:p>
        </p:txBody>
      </p:sp>
      <p:sp>
        <p:nvSpPr>
          <p:cNvPr id="5" name="Text 3"/>
          <p:cNvSpPr/>
          <p:nvPr/>
        </p:nvSpPr>
        <p:spPr>
          <a:xfrm>
            <a:off x="7315200" y="1566768"/>
            <a:ext cx="2816185" cy="351949"/>
          </a:xfrm>
          <a:prstGeom prst="rect">
            <a:avLst/>
          </a:prstGeom>
          <a:noFill/>
          <a:ln/>
        </p:spPr>
        <p:txBody>
          <a:bodyPr wrap="none" lIns="0" tIns="0" rIns="0" bIns="0" rtlCol="0" anchor="t"/>
          <a:lstStyle/>
          <a:p>
            <a:pPr marL="0" indent="0">
              <a:lnSpc>
                <a:spcPts val="2750"/>
              </a:lnSpc>
              <a:buNone/>
            </a:pPr>
            <a:r>
              <a:rPr lang="en-US" sz="2400" b="1" i="1" dirty="0">
                <a:solidFill>
                  <a:srgbClr val="1F1E1E"/>
                </a:solidFill>
                <a:latin typeface="Nirmala UI" panose="020B0502040204020203" pitchFamily="34" charset="0"/>
                <a:ea typeface="Nirmala UI" panose="020B0502040204020203" pitchFamily="34" charset="0"/>
                <a:cs typeface="Nirmala UI" panose="020B0502040204020203" pitchFamily="34" charset="0"/>
              </a:rPr>
              <a:t>Density Plot</a:t>
            </a:r>
            <a:endParaRPr lang="en-US" sz="2400" b="1" i="1" dirty="0">
              <a:latin typeface="Nirmala UI" panose="020B0502040204020203" pitchFamily="34" charset="0"/>
              <a:ea typeface="Nirmala UI" panose="020B0502040204020203" pitchFamily="34" charset="0"/>
              <a:cs typeface="Nirmala UI" panose="020B0502040204020203" pitchFamily="34" charset="0"/>
            </a:endParaRPr>
          </a:p>
        </p:txBody>
      </p:sp>
      <p:sp>
        <p:nvSpPr>
          <p:cNvPr id="6" name="Text 4"/>
          <p:cNvSpPr/>
          <p:nvPr/>
        </p:nvSpPr>
        <p:spPr>
          <a:xfrm>
            <a:off x="7315200" y="2227990"/>
            <a:ext cx="6281896" cy="1640332"/>
          </a:xfrm>
          <a:prstGeom prst="rect">
            <a:avLst/>
          </a:prstGeom>
          <a:noFill/>
          <a:ln/>
        </p:spPr>
        <p:txBody>
          <a:bodyPr wrap="square" lIns="0" tIns="0" rIns="0" bIns="0" rtlCol="0" anchor="t"/>
          <a:lstStyle/>
          <a:p>
            <a:pPr marL="0" indent="0">
              <a:lnSpc>
                <a:spcPts val="3000"/>
              </a:lnSpc>
              <a:buNone/>
            </a:pPr>
            <a:r>
              <a:rPr lang="en-US" sz="2000" dirty="0">
                <a:solidFill>
                  <a:srgbClr val="3B3535"/>
                </a:solidFill>
                <a:latin typeface="Nirmala UI" panose="020B0502040204020203" pitchFamily="34" charset="0"/>
                <a:ea typeface="Nirmala UI" panose="020B0502040204020203" pitchFamily="34" charset="0"/>
                <a:cs typeface="Nirmala UI" panose="020B0502040204020203" pitchFamily="34" charset="0"/>
              </a:rPr>
              <a:t>A density plot is another effective way to understand the underlying distribution of our data. This can provide additional in insights beyond what a histogram can reveal.</a:t>
            </a:r>
            <a:endParaRPr lang="en-US" sz="2000" dirty="0">
              <a:latin typeface="Nirmala UI" panose="020B0502040204020203" pitchFamily="34" charset="0"/>
              <a:ea typeface="Nirmala UI" panose="020B0502040204020203" pitchFamily="34" charset="0"/>
              <a:cs typeface="Nirmala UI" panose="020B0502040204020203" pitchFamily="34" charset="0"/>
            </a:endParaRPr>
          </a:p>
        </p:txBody>
      </p:sp>
      <p:pic>
        <p:nvPicPr>
          <p:cNvPr id="8" name="Picture 7">
            <a:extLst>
              <a:ext uri="{FF2B5EF4-FFF2-40B4-BE49-F238E27FC236}">
                <a16:creationId xmlns:a16="http://schemas.microsoft.com/office/drawing/2014/main" id="{E31E8202-4566-CFE5-35DC-26F822174001}"/>
              </a:ext>
            </a:extLst>
          </p:cNvPr>
          <p:cNvPicPr>
            <a:picLocks noChangeAspect="1"/>
          </p:cNvPicPr>
          <p:nvPr/>
        </p:nvPicPr>
        <p:blipFill>
          <a:blip r:embed="rId3"/>
          <a:stretch>
            <a:fillRect/>
          </a:stretch>
        </p:blipFill>
        <p:spPr>
          <a:xfrm>
            <a:off x="91120" y="4114800"/>
            <a:ext cx="7224080" cy="3810000"/>
          </a:xfrm>
          <a:prstGeom prst="rect">
            <a:avLst/>
          </a:prstGeom>
        </p:spPr>
      </p:pic>
      <p:pic>
        <p:nvPicPr>
          <p:cNvPr id="10" name="Picture 9">
            <a:extLst>
              <a:ext uri="{FF2B5EF4-FFF2-40B4-BE49-F238E27FC236}">
                <a16:creationId xmlns:a16="http://schemas.microsoft.com/office/drawing/2014/main" id="{58923C10-4DEA-5BE3-A244-CDE7D4CF5AC5}"/>
              </a:ext>
            </a:extLst>
          </p:cNvPr>
          <p:cNvPicPr>
            <a:picLocks noChangeAspect="1"/>
          </p:cNvPicPr>
          <p:nvPr/>
        </p:nvPicPr>
        <p:blipFill>
          <a:blip r:embed="rId4"/>
          <a:stretch>
            <a:fillRect/>
          </a:stretch>
        </p:blipFill>
        <p:spPr>
          <a:xfrm>
            <a:off x="7797800" y="3695700"/>
            <a:ext cx="6741480" cy="45243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664" y="415687"/>
            <a:ext cx="5632490" cy="704017"/>
          </a:xfrm>
          <a:prstGeom prst="rect">
            <a:avLst/>
          </a:prstGeom>
          <a:noFill/>
          <a:ln/>
        </p:spPr>
        <p:txBody>
          <a:bodyPr wrap="none" lIns="0" tIns="0" rIns="0" bIns="0" rtlCol="0" anchor="t"/>
          <a:lstStyle/>
          <a:p>
            <a:pPr marL="0" indent="0">
              <a:lnSpc>
                <a:spcPts val="5500"/>
              </a:lnSpc>
              <a:buNone/>
            </a:pPr>
            <a:r>
              <a:rPr lang="en-US" sz="4400" b="1" i="1" dirty="0">
                <a:solidFill>
                  <a:srgbClr val="1F1E1E"/>
                </a:solidFill>
                <a:latin typeface="Red Hat Text" pitchFamily="34" charset="0"/>
                <a:ea typeface="Red Hat Text" pitchFamily="34" charset="-122"/>
                <a:cs typeface="Red Hat Text" pitchFamily="34" charset="-120"/>
              </a:rPr>
              <a:t>Bivariate Analysis</a:t>
            </a:r>
            <a:endParaRPr lang="en-US" sz="4400" b="1" i="1" dirty="0"/>
          </a:p>
        </p:txBody>
      </p:sp>
      <p:sp>
        <p:nvSpPr>
          <p:cNvPr id="3" name="Text 1"/>
          <p:cNvSpPr/>
          <p:nvPr/>
        </p:nvSpPr>
        <p:spPr>
          <a:xfrm>
            <a:off x="837664" y="1336298"/>
            <a:ext cx="2816185" cy="351949"/>
          </a:xfrm>
          <a:prstGeom prst="rect">
            <a:avLst/>
          </a:prstGeom>
          <a:noFill/>
          <a:ln/>
        </p:spPr>
        <p:txBody>
          <a:bodyPr wrap="none" lIns="0" tIns="0" rIns="0" bIns="0" rtlCol="0" anchor="t"/>
          <a:lstStyle/>
          <a:p>
            <a:pPr marL="0" indent="0">
              <a:lnSpc>
                <a:spcPts val="2750"/>
              </a:lnSpc>
              <a:buNone/>
            </a:pPr>
            <a:r>
              <a:rPr lang="en-US" sz="2400" b="1" dirty="0" err="1">
                <a:solidFill>
                  <a:srgbClr val="1F1E1E"/>
                </a:solidFill>
                <a:latin typeface="Nirmala UI" panose="020B0502040204020203" pitchFamily="34" charset="0"/>
                <a:ea typeface="Nirmala UI" panose="020B0502040204020203" pitchFamily="34" charset="0"/>
                <a:cs typeface="Nirmala UI" panose="020B0502040204020203" pitchFamily="34" charset="0"/>
              </a:rPr>
              <a:t>Hexbin</a:t>
            </a:r>
            <a:r>
              <a:rPr lang="en-US" sz="2400" b="1" dirty="0">
                <a:solidFill>
                  <a:srgbClr val="1F1E1E"/>
                </a:solidFill>
                <a:latin typeface="Nirmala UI" panose="020B0502040204020203" pitchFamily="34" charset="0"/>
                <a:ea typeface="Nirmala UI" panose="020B0502040204020203" pitchFamily="34" charset="0"/>
                <a:cs typeface="Nirmala UI" panose="020B0502040204020203" pitchFamily="34" charset="0"/>
              </a:rPr>
              <a:t> plot</a:t>
            </a:r>
            <a:endParaRPr lang="en-US" sz="2400" b="1" dirty="0">
              <a:latin typeface="Nirmala UI" panose="020B0502040204020203" pitchFamily="34" charset="0"/>
              <a:ea typeface="Nirmala UI" panose="020B0502040204020203" pitchFamily="34" charset="0"/>
              <a:cs typeface="Nirmala UI" panose="020B0502040204020203" pitchFamily="34" charset="0"/>
            </a:endParaRPr>
          </a:p>
        </p:txBody>
      </p:sp>
      <p:sp>
        <p:nvSpPr>
          <p:cNvPr id="4" name="Text 2"/>
          <p:cNvSpPr/>
          <p:nvPr/>
        </p:nvSpPr>
        <p:spPr>
          <a:xfrm>
            <a:off x="837664" y="1904842"/>
            <a:ext cx="6185535" cy="2272069"/>
          </a:xfrm>
          <a:prstGeom prst="rect">
            <a:avLst/>
          </a:prstGeom>
          <a:noFill/>
          <a:ln/>
        </p:spPr>
        <p:txBody>
          <a:bodyPr wrap="square" lIns="0" tIns="0" rIns="0" bIns="0" rtlCol="0" anchor="t"/>
          <a:lstStyle/>
          <a:p>
            <a:pPr marL="0" indent="0">
              <a:lnSpc>
                <a:spcPts val="3000"/>
              </a:lnSpc>
              <a:buNone/>
            </a:pPr>
            <a:r>
              <a:rPr lang="en-US" sz="2000" dirty="0" err="1">
                <a:latin typeface="Nirmala UI" panose="020B0502040204020203" pitchFamily="34" charset="0"/>
                <a:ea typeface="Nirmala UI" panose="020B0502040204020203" pitchFamily="34" charset="0"/>
                <a:cs typeface="Nirmala UI" panose="020B0502040204020203" pitchFamily="34" charset="0"/>
              </a:rPr>
              <a:t>Hexbin</a:t>
            </a:r>
            <a:r>
              <a:rPr lang="en-US" sz="2000" dirty="0">
                <a:latin typeface="Nirmala UI" panose="020B0502040204020203" pitchFamily="34" charset="0"/>
                <a:ea typeface="Nirmala UI" panose="020B0502040204020203" pitchFamily="34" charset="0"/>
                <a:cs typeface="Nirmala UI" panose="020B0502040204020203" pitchFamily="34" charset="0"/>
              </a:rPr>
              <a:t> plot is a data visualization tool that represents the density of data points in a two-dimensional space using hexagonal bins. It is particularly useful for visualizing relationships in large datasets where scatter plots would result in overplotting and make the data patterns difficult to discern.</a:t>
            </a:r>
          </a:p>
        </p:txBody>
      </p:sp>
      <p:sp>
        <p:nvSpPr>
          <p:cNvPr id="5" name="Text 3"/>
          <p:cNvSpPr/>
          <p:nvPr/>
        </p:nvSpPr>
        <p:spPr>
          <a:xfrm>
            <a:off x="7560647" y="1371601"/>
            <a:ext cx="2870299" cy="533242"/>
          </a:xfrm>
          <a:prstGeom prst="rect">
            <a:avLst/>
          </a:prstGeom>
          <a:noFill/>
          <a:ln/>
        </p:spPr>
        <p:txBody>
          <a:bodyPr wrap="none" lIns="0" tIns="0" rIns="0" bIns="0" rtlCol="0" anchor="t"/>
          <a:lstStyle/>
          <a:p>
            <a:pPr marL="0" indent="0">
              <a:lnSpc>
                <a:spcPts val="2750"/>
              </a:lnSpc>
              <a:buNone/>
            </a:pPr>
            <a:r>
              <a:rPr lang="en-US" sz="2400" b="1" i="1" dirty="0">
                <a:solidFill>
                  <a:srgbClr val="1F1E1E"/>
                </a:solidFill>
                <a:latin typeface="Nirmala UI" panose="020B0502040204020203" pitchFamily="34" charset="0"/>
                <a:ea typeface="Nirmala UI" panose="020B0502040204020203" pitchFamily="34" charset="0"/>
                <a:cs typeface="Nirmala UI" panose="020B0502040204020203" pitchFamily="34" charset="0"/>
              </a:rPr>
              <a:t>Scatterplot</a:t>
            </a:r>
            <a:r>
              <a:rPr lang="en-US" sz="2000" b="1" i="1" dirty="0">
                <a:solidFill>
                  <a:srgbClr val="1F1E1E"/>
                </a:solidFill>
                <a:latin typeface="Nirmala UI" panose="020B0502040204020203" pitchFamily="34" charset="0"/>
                <a:ea typeface="Nirmala UI" panose="020B0502040204020203" pitchFamily="34" charset="0"/>
                <a:cs typeface="Nirmala UI" panose="020B0502040204020203" pitchFamily="34" charset="0"/>
              </a:rPr>
              <a:t> Matrix</a:t>
            </a:r>
            <a:endParaRPr lang="en-US" sz="2000" b="1" i="1" dirty="0">
              <a:latin typeface="Nirmala UI" panose="020B0502040204020203" pitchFamily="34" charset="0"/>
              <a:ea typeface="Nirmala UI" panose="020B0502040204020203" pitchFamily="34" charset="0"/>
              <a:cs typeface="Nirmala UI" panose="020B0502040204020203" pitchFamily="34" charset="0"/>
            </a:endParaRPr>
          </a:p>
        </p:txBody>
      </p:sp>
      <p:sp>
        <p:nvSpPr>
          <p:cNvPr id="6" name="Text 4"/>
          <p:cNvSpPr/>
          <p:nvPr/>
        </p:nvSpPr>
        <p:spPr>
          <a:xfrm>
            <a:off x="7560647" y="1931474"/>
            <a:ext cx="6185535" cy="1149072"/>
          </a:xfrm>
          <a:prstGeom prst="rect">
            <a:avLst/>
          </a:prstGeom>
          <a:noFill/>
          <a:ln/>
        </p:spPr>
        <p:txBody>
          <a:bodyPr wrap="square" lIns="0" tIns="0" rIns="0" bIns="0" rtlCol="0" anchor="t"/>
          <a:lstStyle/>
          <a:p>
            <a:pPr marL="0" indent="0">
              <a:lnSpc>
                <a:spcPts val="3000"/>
              </a:lnSpc>
              <a:buNone/>
            </a:pPr>
            <a:r>
              <a:rPr lang="en-US" sz="2000" dirty="0">
                <a:solidFill>
                  <a:srgbClr val="3B3535"/>
                </a:solidFill>
                <a:latin typeface="Roboto Light" pitchFamily="34" charset="0"/>
                <a:ea typeface="Roboto Light" pitchFamily="34" charset="-122"/>
                <a:cs typeface="Roboto Light" pitchFamily="34" charset="-120"/>
              </a:rPr>
              <a:t>A scatterplot matrix allows us to explore the pairwise relationships between multiple variables, providing a comprehensive view of the data structure.</a:t>
            </a:r>
            <a:endParaRPr lang="en-US" sz="2000" dirty="0"/>
          </a:p>
        </p:txBody>
      </p:sp>
      <p:pic>
        <p:nvPicPr>
          <p:cNvPr id="8" name="Picture 7">
            <a:extLst>
              <a:ext uri="{FF2B5EF4-FFF2-40B4-BE49-F238E27FC236}">
                <a16:creationId xmlns:a16="http://schemas.microsoft.com/office/drawing/2014/main" id="{1F46E893-0495-0444-997D-927D35EE4985}"/>
              </a:ext>
            </a:extLst>
          </p:cNvPr>
          <p:cNvPicPr>
            <a:picLocks noChangeAspect="1"/>
          </p:cNvPicPr>
          <p:nvPr/>
        </p:nvPicPr>
        <p:blipFill>
          <a:blip r:embed="rId3"/>
          <a:stretch>
            <a:fillRect/>
          </a:stretch>
        </p:blipFill>
        <p:spPr>
          <a:xfrm>
            <a:off x="7848600" y="3080546"/>
            <a:ext cx="6660004" cy="5121199"/>
          </a:xfrm>
          <a:prstGeom prst="rect">
            <a:avLst/>
          </a:prstGeom>
        </p:spPr>
      </p:pic>
      <p:pic>
        <p:nvPicPr>
          <p:cNvPr id="12" name="Picture 11">
            <a:extLst>
              <a:ext uri="{FF2B5EF4-FFF2-40B4-BE49-F238E27FC236}">
                <a16:creationId xmlns:a16="http://schemas.microsoft.com/office/drawing/2014/main" id="{F7773DA5-FEA6-0E1F-2AEB-E5AE7CEDC2BB}"/>
              </a:ext>
            </a:extLst>
          </p:cNvPr>
          <p:cNvPicPr>
            <a:picLocks noChangeAspect="1"/>
          </p:cNvPicPr>
          <p:nvPr/>
        </p:nvPicPr>
        <p:blipFill>
          <a:blip r:embed="rId4"/>
          <a:stretch>
            <a:fillRect/>
          </a:stretch>
        </p:blipFill>
        <p:spPr>
          <a:xfrm>
            <a:off x="300216" y="4269052"/>
            <a:ext cx="6280600" cy="396054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81395" y="537091"/>
            <a:ext cx="4581406" cy="572691"/>
          </a:xfrm>
          <a:prstGeom prst="rect">
            <a:avLst/>
          </a:prstGeom>
          <a:noFill/>
          <a:ln/>
        </p:spPr>
        <p:txBody>
          <a:bodyPr wrap="none" lIns="0" tIns="0" rIns="0" bIns="0" rtlCol="0" anchor="t"/>
          <a:lstStyle/>
          <a:p>
            <a:pPr marL="0" indent="0">
              <a:lnSpc>
                <a:spcPts val="4500"/>
              </a:lnSpc>
              <a:buNone/>
            </a:pPr>
            <a:r>
              <a:rPr lang="en-US" sz="3600" b="1" i="1" dirty="0">
                <a:solidFill>
                  <a:srgbClr val="1F1E1E"/>
                </a:solidFill>
                <a:latin typeface="Red Hat Text" pitchFamily="34" charset="0"/>
                <a:ea typeface="Red Hat Text" pitchFamily="34" charset="-122"/>
                <a:cs typeface="Red Hat Text" pitchFamily="34" charset="-120"/>
              </a:rPr>
              <a:t>Visualizing the Data</a:t>
            </a:r>
            <a:endParaRPr lang="en-US" sz="3600" b="1" i="1" dirty="0"/>
          </a:p>
        </p:txBody>
      </p:sp>
      <p:pic>
        <p:nvPicPr>
          <p:cNvPr id="4" name="Image 1" descr="preencoded.png"/>
          <p:cNvPicPr>
            <a:picLocks noChangeAspect="1"/>
          </p:cNvPicPr>
          <p:nvPr/>
        </p:nvPicPr>
        <p:blipFill>
          <a:blip r:embed="rId4"/>
          <a:stretch>
            <a:fillRect/>
          </a:stretch>
        </p:blipFill>
        <p:spPr>
          <a:xfrm>
            <a:off x="681395" y="1401842"/>
            <a:ext cx="486727" cy="486728"/>
          </a:xfrm>
          <a:prstGeom prst="rect">
            <a:avLst/>
          </a:prstGeom>
        </p:spPr>
      </p:pic>
      <p:sp>
        <p:nvSpPr>
          <p:cNvPr id="5" name="Text 1"/>
          <p:cNvSpPr/>
          <p:nvPr/>
        </p:nvSpPr>
        <p:spPr>
          <a:xfrm>
            <a:off x="681395" y="2083237"/>
            <a:ext cx="2290643" cy="286345"/>
          </a:xfrm>
          <a:prstGeom prst="rect">
            <a:avLst/>
          </a:prstGeom>
          <a:noFill/>
          <a:ln/>
        </p:spPr>
        <p:txBody>
          <a:bodyPr wrap="none" lIns="0" tIns="0" rIns="0" bIns="0" rtlCol="0" anchor="t"/>
          <a:lstStyle/>
          <a:p>
            <a:pPr marL="0" indent="0" algn="l">
              <a:lnSpc>
                <a:spcPts val="2250"/>
              </a:lnSpc>
              <a:buNone/>
            </a:pPr>
            <a:r>
              <a:rPr lang="en-US" sz="1800" dirty="0">
                <a:solidFill>
                  <a:srgbClr val="3B3535"/>
                </a:solidFill>
                <a:latin typeface="Red Hat Text" pitchFamily="34" charset="0"/>
                <a:ea typeface="Red Hat Text" pitchFamily="34" charset="-122"/>
                <a:cs typeface="Red Hat Text" pitchFamily="34" charset="-120"/>
              </a:rPr>
              <a:t>Bar Charts</a:t>
            </a:r>
            <a:endParaRPr lang="en-US" sz="1800" dirty="0"/>
          </a:p>
        </p:txBody>
      </p:sp>
      <p:sp>
        <p:nvSpPr>
          <p:cNvPr id="6" name="Text 2"/>
          <p:cNvSpPr/>
          <p:nvPr/>
        </p:nvSpPr>
        <p:spPr>
          <a:xfrm>
            <a:off x="681395" y="2486382"/>
            <a:ext cx="7781211" cy="622935"/>
          </a:xfrm>
          <a:prstGeom prst="rect">
            <a:avLst/>
          </a:prstGeom>
          <a:noFill/>
          <a:ln/>
        </p:spPr>
        <p:txBody>
          <a:bodyPr wrap="square" lIns="0" tIns="0" rIns="0" bIns="0" rtlCol="0" anchor="t"/>
          <a:lstStyle/>
          <a:p>
            <a:pPr marL="0" indent="0" algn="l">
              <a:lnSpc>
                <a:spcPts val="2450"/>
              </a:lnSpc>
              <a:buNone/>
            </a:pPr>
            <a:r>
              <a:rPr lang="en-US" sz="1500" dirty="0">
                <a:solidFill>
                  <a:srgbClr val="3B3535"/>
                </a:solidFill>
                <a:latin typeface="Roboto Light" pitchFamily="34" charset="0"/>
                <a:ea typeface="Roboto Light" pitchFamily="34" charset="-122"/>
                <a:cs typeface="Roboto Light" pitchFamily="34" charset="-120"/>
              </a:rPr>
              <a:t>Bar charts are effective for comparing values across different categories, such as sales by product or region.</a:t>
            </a:r>
            <a:endParaRPr lang="en-US" sz="1500" dirty="0"/>
          </a:p>
        </p:txBody>
      </p:sp>
      <p:pic>
        <p:nvPicPr>
          <p:cNvPr id="7" name="Image 2" descr="preencoded.png"/>
          <p:cNvPicPr>
            <a:picLocks noChangeAspect="1"/>
          </p:cNvPicPr>
          <p:nvPr/>
        </p:nvPicPr>
        <p:blipFill>
          <a:blip r:embed="rId5"/>
          <a:stretch>
            <a:fillRect/>
          </a:stretch>
        </p:blipFill>
        <p:spPr>
          <a:xfrm>
            <a:off x="681395" y="3693438"/>
            <a:ext cx="486727" cy="486728"/>
          </a:xfrm>
          <a:prstGeom prst="rect">
            <a:avLst/>
          </a:prstGeom>
        </p:spPr>
      </p:pic>
      <p:sp>
        <p:nvSpPr>
          <p:cNvPr id="8" name="Text 3"/>
          <p:cNvSpPr/>
          <p:nvPr/>
        </p:nvSpPr>
        <p:spPr>
          <a:xfrm>
            <a:off x="681395" y="4374832"/>
            <a:ext cx="2290643" cy="286345"/>
          </a:xfrm>
          <a:prstGeom prst="rect">
            <a:avLst/>
          </a:prstGeom>
          <a:noFill/>
          <a:ln/>
        </p:spPr>
        <p:txBody>
          <a:bodyPr wrap="none" lIns="0" tIns="0" rIns="0" bIns="0" rtlCol="0" anchor="t"/>
          <a:lstStyle/>
          <a:p>
            <a:pPr marL="0" indent="0" algn="l">
              <a:lnSpc>
                <a:spcPts val="2250"/>
              </a:lnSpc>
              <a:buNone/>
            </a:pPr>
            <a:r>
              <a:rPr lang="en-US" sz="1800" dirty="0">
                <a:solidFill>
                  <a:srgbClr val="3B3535"/>
                </a:solidFill>
                <a:latin typeface="Red Hat Text" pitchFamily="34" charset="0"/>
                <a:ea typeface="Red Hat Text" pitchFamily="34" charset="-122"/>
                <a:cs typeface="Red Hat Text" pitchFamily="34" charset="-120"/>
              </a:rPr>
              <a:t>Line Graphs</a:t>
            </a:r>
            <a:endParaRPr lang="en-US" sz="1800" dirty="0"/>
          </a:p>
        </p:txBody>
      </p:sp>
      <p:sp>
        <p:nvSpPr>
          <p:cNvPr id="9" name="Text 4"/>
          <p:cNvSpPr/>
          <p:nvPr/>
        </p:nvSpPr>
        <p:spPr>
          <a:xfrm>
            <a:off x="681395" y="4777978"/>
            <a:ext cx="7781211" cy="622935"/>
          </a:xfrm>
          <a:prstGeom prst="rect">
            <a:avLst/>
          </a:prstGeom>
          <a:noFill/>
          <a:ln/>
        </p:spPr>
        <p:txBody>
          <a:bodyPr wrap="square" lIns="0" tIns="0" rIns="0" bIns="0" rtlCol="0" anchor="t"/>
          <a:lstStyle/>
          <a:p>
            <a:pPr marL="0" indent="0" algn="l">
              <a:lnSpc>
                <a:spcPts val="2450"/>
              </a:lnSpc>
              <a:buNone/>
            </a:pPr>
            <a:r>
              <a:rPr lang="en-US" sz="1500" dirty="0">
                <a:solidFill>
                  <a:srgbClr val="3B3535"/>
                </a:solidFill>
                <a:latin typeface="Roboto Light" pitchFamily="34" charset="0"/>
                <a:ea typeface="Roboto Light" pitchFamily="34" charset="-122"/>
                <a:cs typeface="Roboto Light" pitchFamily="34" charset="-120"/>
              </a:rPr>
              <a:t>Line graphs excel at showing trends over time, allowing us to identify seasonal patterns or long-term changes in the data.</a:t>
            </a:r>
            <a:endParaRPr lang="en-US" sz="1500" dirty="0"/>
          </a:p>
        </p:txBody>
      </p:sp>
      <p:pic>
        <p:nvPicPr>
          <p:cNvPr id="10" name="Image 3" descr="preencoded.png"/>
          <p:cNvPicPr>
            <a:picLocks noChangeAspect="1"/>
          </p:cNvPicPr>
          <p:nvPr/>
        </p:nvPicPr>
        <p:blipFill>
          <a:blip r:embed="rId6"/>
          <a:stretch>
            <a:fillRect/>
          </a:stretch>
        </p:blipFill>
        <p:spPr>
          <a:xfrm>
            <a:off x="681395" y="5985034"/>
            <a:ext cx="486727" cy="486728"/>
          </a:xfrm>
          <a:prstGeom prst="rect">
            <a:avLst/>
          </a:prstGeom>
        </p:spPr>
      </p:pic>
      <p:sp>
        <p:nvSpPr>
          <p:cNvPr id="11" name="Text 5"/>
          <p:cNvSpPr/>
          <p:nvPr/>
        </p:nvSpPr>
        <p:spPr>
          <a:xfrm>
            <a:off x="681395" y="6666428"/>
            <a:ext cx="2290643" cy="286345"/>
          </a:xfrm>
          <a:prstGeom prst="rect">
            <a:avLst/>
          </a:prstGeom>
          <a:noFill/>
          <a:ln/>
        </p:spPr>
        <p:txBody>
          <a:bodyPr wrap="none" lIns="0" tIns="0" rIns="0" bIns="0" rtlCol="0" anchor="t"/>
          <a:lstStyle/>
          <a:p>
            <a:pPr marL="0" indent="0" algn="l">
              <a:lnSpc>
                <a:spcPts val="2250"/>
              </a:lnSpc>
              <a:buNone/>
            </a:pPr>
            <a:r>
              <a:rPr lang="en-US" sz="1800" dirty="0">
                <a:solidFill>
                  <a:srgbClr val="3B3535"/>
                </a:solidFill>
                <a:latin typeface="Red Hat Text" pitchFamily="34" charset="0"/>
                <a:ea typeface="Red Hat Text" pitchFamily="34" charset="-122"/>
                <a:cs typeface="Red Hat Text" pitchFamily="34" charset="-120"/>
              </a:rPr>
              <a:t>Scatter Plots</a:t>
            </a:r>
            <a:endParaRPr lang="en-US" sz="1800" dirty="0"/>
          </a:p>
        </p:txBody>
      </p:sp>
      <p:sp>
        <p:nvSpPr>
          <p:cNvPr id="12" name="Text 6"/>
          <p:cNvSpPr/>
          <p:nvPr/>
        </p:nvSpPr>
        <p:spPr>
          <a:xfrm>
            <a:off x="681395" y="7069574"/>
            <a:ext cx="7781211" cy="622935"/>
          </a:xfrm>
          <a:prstGeom prst="rect">
            <a:avLst/>
          </a:prstGeom>
          <a:noFill/>
          <a:ln/>
        </p:spPr>
        <p:txBody>
          <a:bodyPr wrap="square" lIns="0" tIns="0" rIns="0" bIns="0" rtlCol="0" anchor="t"/>
          <a:lstStyle/>
          <a:p>
            <a:pPr marL="0" indent="0" algn="l">
              <a:lnSpc>
                <a:spcPts val="2450"/>
              </a:lnSpc>
              <a:buNone/>
            </a:pPr>
            <a:r>
              <a:rPr lang="en-US" sz="1500" dirty="0">
                <a:solidFill>
                  <a:srgbClr val="3B3535"/>
                </a:solidFill>
                <a:latin typeface="Roboto Light" pitchFamily="34" charset="0"/>
                <a:ea typeface="Roboto Light" pitchFamily="34" charset="-122"/>
                <a:cs typeface="Roboto Light" pitchFamily="34" charset="-120"/>
              </a:rPr>
              <a:t>Scatter plots help us visualize the relationship between two variables, revealing correlations and potential outliers.</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TotalTime>
  <Words>955</Words>
  <Application>Microsoft Office PowerPoint</Application>
  <PresentationFormat>Custom</PresentationFormat>
  <Paragraphs>83</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Nirmala UI</vt:lpstr>
      <vt:lpstr>Roboto Light</vt:lpstr>
      <vt:lpstr>Roboto Bold</vt:lpstr>
      <vt:lpstr>Red Hat Text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Aditya kumar</cp:lastModifiedBy>
  <cp:revision>2</cp:revision>
  <dcterms:created xsi:type="dcterms:W3CDTF">2024-11-19T17:47:56Z</dcterms:created>
  <dcterms:modified xsi:type="dcterms:W3CDTF">2024-11-19T19:06:49Z</dcterms:modified>
</cp:coreProperties>
</file>